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12"/>
  </p:notesMasterIdLst>
  <p:sldIdLst>
    <p:sldId id="256" r:id="rId2"/>
    <p:sldId id="257" r:id="rId3"/>
    <p:sldId id="298" r:id="rId4"/>
    <p:sldId id="290" r:id="rId5"/>
    <p:sldId id="274" r:id="rId6"/>
    <p:sldId id="309" r:id="rId7"/>
    <p:sldId id="310" r:id="rId8"/>
    <p:sldId id="311" r:id="rId9"/>
    <p:sldId id="312" r:id="rId10"/>
    <p:sldId id="313" r:id="rId11"/>
  </p:sldIdLst>
  <p:sldSz cx="10058400" cy="77724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6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6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6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6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6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6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6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6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6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becca Peterson" initials="" lastIdx="4" clrIdx="0"/>
  <p:cmAuthor id="1" name="Sean Jones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3D01"/>
    <a:srgbClr val="F2F0D7"/>
    <a:srgbClr val="8A181B"/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264" y="-96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200" b="0" i="0" u="none" strike="noStrike" cap="none"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200" b="0" i="0" u="none" strike="noStrike" cap="none"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defRPr sz="1200" b="0" i="0" u="none" strike="noStrike" cap="none"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defRPr sz="1200" b="0" i="0" u="none" strike="noStrike" cap="none"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3508138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754380" y="2392606"/>
            <a:ext cx="8549640" cy="1752700"/>
          </a:xfrm>
          <a:prstGeom prst="rect">
            <a:avLst/>
          </a:prstGeom>
          <a:noFill/>
          <a:ln>
            <a:noFill/>
          </a:ln>
        </p:spPr>
        <p:txBody>
          <a:bodyPr lIns="101866" tIns="101866" rIns="101866" bIns="101866" anchor="b" anchorCtr="0"/>
          <a:lstStyle>
            <a:lvl1pPr marL="0" indent="339608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3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39608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3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339608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3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339608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3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39608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3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339608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3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339608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3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339608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3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339608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3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754380" y="4291635"/>
            <a:ext cx="8549640" cy="1185920"/>
          </a:xfrm>
          <a:prstGeom prst="rect">
            <a:avLst/>
          </a:prstGeom>
          <a:noFill/>
          <a:ln>
            <a:noFill/>
          </a:ln>
        </p:spPr>
        <p:txBody>
          <a:bodyPr lIns="101866" tIns="101866" rIns="101866" bIns="101866" anchor="t" anchorCtr="0"/>
          <a:lstStyle>
            <a:lvl1pPr marL="0" indent="2122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3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122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3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122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3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122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3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122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3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122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3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122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3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122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3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122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3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502920" y="311255"/>
            <a:ext cx="9052560" cy="1295400"/>
          </a:xfrm>
          <a:prstGeom prst="rect">
            <a:avLst/>
          </a:prstGeom>
          <a:noFill/>
          <a:ln>
            <a:noFill/>
          </a:ln>
        </p:spPr>
        <p:txBody>
          <a:bodyPr lIns="101866" tIns="101866" rIns="101866" bIns="101866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502920" y="1813560"/>
            <a:ext cx="9052560" cy="5630060"/>
          </a:xfrm>
          <a:prstGeom prst="rect">
            <a:avLst/>
          </a:prstGeom>
          <a:noFill/>
          <a:ln>
            <a:noFill/>
          </a:ln>
        </p:spPr>
        <p:txBody>
          <a:bodyPr lIns="101866" tIns="101866" rIns="101866" bIns="101866" anchor="t" anchorCtr="0"/>
          <a:lstStyle>
            <a:lvl1pPr rtl="0">
              <a:defRPr/>
            </a:lvl1pPr>
            <a:lvl2pPr marL="827795" indent="-318383" rtl="0">
              <a:defRPr/>
            </a:lvl2pPr>
            <a:lvl3pPr marL="1273531" indent="-254706" rtl="0">
              <a:defRPr/>
            </a:lvl3pPr>
            <a:lvl4pPr marL="1782943" indent="-254706" rtl="0">
              <a:defRPr/>
            </a:lvl4pPr>
            <a:lvl5pPr rtl="0">
              <a:defRPr sz="2000"/>
            </a:lvl5pPr>
            <a:lvl6pPr rtl="0">
              <a:defRPr sz="2000"/>
            </a:lvl6pPr>
            <a:lvl7pPr rtl="0">
              <a:defRPr sz="2000"/>
            </a:lvl7pPr>
            <a:lvl8pPr rtl="0">
              <a:defRPr sz="2000"/>
            </a:lvl8pPr>
            <a:lvl9pPr rtl="0"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502920" y="311255"/>
            <a:ext cx="9052560" cy="1295400"/>
          </a:xfrm>
          <a:prstGeom prst="rect">
            <a:avLst/>
          </a:prstGeom>
          <a:noFill/>
          <a:ln>
            <a:noFill/>
          </a:ln>
        </p:spPr>
        <p:txBody>
          <a:bodyPr lIns="101866" tIns="101866" rIns="101866" bIns="101866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502920" y="6658422"/>
            <a:ext cx="9052560" cy="785060"/>
          </a:xfrm>
          <a:prstGeom prst="rect">
            <a:avLst/>
          </a:prstGeom>
          <a:noFill/>
          <a:ln>
            <a:noFill/>
          </a:ln>
        </p:spPr>
        <p:txBody>
          <a:bodyPr lIns="101866" tIns="101866" rIns="101866" bIns="101866" anchor="t" anchorCtr="0"/>
          <a:lstStyle>
            <a:lvl1pPr marL="318383" indent="-318383" algn="ctr" rtl="0">
              <a:lnSpc>
                <a:spcPct val="100000"/>
              </a:lnSpc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2000">
                <a:solidFill>
                  <a:schemeClr val="dk1"/>
                </a:solidFill>
              </a:defRPr>
            </a:lvl1pPr>
            <a:lvl2pPr marL="318383" indent="-318383" algn="ctr" rtl="0">
              <a:lnSpc>
                <a:spcPct val="100000"/>
              </a:lnSpc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2000">
                <a:solidFill>
                  <a:schemeClr val="dk1"/>
                </a:solidFill>
              </a:defRPr>
            </a:lvl2pPr>
            <a:lvl3pPr marL="318383" indent="-318383" algn="ctr" rtl="0">
              <a:lnSpc>
                <a:spcPct val="100000"/>
              </a:lnSpc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2000">
                <a:solidFill>
                  <a:schemeClr val="dk1"/>
                </a:solidFill>
              </a:defRPr>
            </a:lvl3pPr>
            <a:lvl4pPr marL="318383" indent="-318383" algn="ctr" rtl="0">
              <a:lnSpc>
                <a:spcPct val="100000"/>
              </a:lnSpc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2000">
                <a:solidFill>
                  <a:schemeClr val="dk1"/>
                </a:solidFill>
              </a:defRPr>
            </a:lvl4pPr>
            <a:lvl5pPr marL="318383" indent="-318383" algn="ctr" rtl="0">
              <a:lnSpc>
                <a:spcPct val="100000"/>
              </a:lnSpc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2000">
                <a:solidFill>
                  <a:schemeClr val="dk1"/>
                </a:solidFill>
              </a:defRPr>
            </a:lvl5pPr>
            <a:lvl6pPr marL="318383" indent="-318383" algn="ctr" rtl="0">
              <a:lnSpc>
                <a:spcPct val="100000"/>
              </a:lnSpc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2000">
                <a:solidFill>
                  <a:schemeClr val="dk1"/>
                </a:solidFill>
              </a:defRPr>
            </a:lvl6pPr>
            <a:lvl7pPr marL="318383" indent="-318383" algn="ctr" rtl="0">
              <a:lnSpc>
                <a:spcPct val="100000"/>
              </a:lnSpc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2000">
                <a:solidFill>
                  <a:schemeClr val="dk1"/>
                </a:solidFill>
              </a:defRPr>
            </a:lvl7pPr>
            <a:lvl8pPr marL="318383" indent="-318383" algn="ctr" rtl="0">
              <a:lnSpc>
                <a:spcPct val="100000"/>
              </a:lnSpc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2000">
                <a:solidFill>
                  <a:schemeClr val="dk1"/>
                </a:solidFill>
              </a:defRPr>
            </a:lvl8pPr>
            <a:lvl9pPr marL="318383" indent="-318383" algn="ctr" rtl="0">
              <a:lnSpc>
                <a:spcPct val="100000"/>
              </a:lnSpc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_1">
  <p:cSld name="TITLE_ONLY_1"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35281" y="259080"/>
            <a:ext cx="5783579" cy="1468120"/>
          </a:xfrm>
          <a:prstGeom prst="rect">
            <a:avLst/>
          </a:prstGeom>
          <a:noFill/>
          <a:ln>
            <a:noFill/>
          </a:ln>
        </p:spPr>
        <p:txBody>
          <a:bodyPr lIns="101866" tIns="101866" rIns="101866" bIns="101866" anchor="t" anchorCtr="0"/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54380" y="2245360"/>
            <a:ext cx="8549640" cy="4663440"/>
          </a:xfrm>
          <a:prstGeom prst="rect">
            <a:avLst/>
          </a:prstGeom>
          <a:noFill/>
          <a:ln>
            <a:noFill/>
          </a:ln>
        </p:spPr>
        <p:txBody>
          <a:bodyPr lIns="101866" tIns="101866" rIns="101866" bIns="101866" anchor="t" anchorCtr="0"/>
          <a:lstStyle>
            <a:lvl1pPr algn="l" rtl="0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7795" indent="-198105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Font typeface="Arial"/>
              <a:buChar char="•"/>
              <a:defRPr sz="3100"/>
            </a:lvl2pPr>
            <a:lvl3pPr marL="1273531" indent="-152116" rtl="0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Font typeface="Arial"/>
              <a:buChar char="•"/>
              <a:defRPr sz="2700"/>
            </a:lvl3pPr>
            <a:lvl4pPr marL="1782943" indent="-169804" rtl="0">
              <a:lnSpc>
                <a:spcPct val="100000"/>
              </a:lnSpc>
              <a:spcBef>
                <a:spcPts val="446"/>
              </a:spcBef>
              <a:spcAft>
                <a:spcPts val="0"/>
              </a:spcAft>
              <a:buFont typeface="Arial"/>
              <a:buChar char="•"/>
              <a:defRPr sz="2200"/>
            </a:lvl4pPr>
            <a:lvl5pPr marL="2292355" indent="-169804" rtl="0">
              <a:lnSpc>
                <a:spcPct val="100000"/>
              </a:lnSpc>
              <a:spcBef>
                <a:spcPts val="446"/>
              </a:spcBef>
              <a:spcAft>
                <a:spcPts val="0"/>
              </a:spcAft>
              <a:buFont typeface="Arial"/>
              <a:buChar char="•"/>
              <a:defRPr sz="2200"/>
            </a:lvl5pPr>
            <a:lvl6pPr marL="2801767" indent="-120278" rtl="0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311180" indent="-120278" rtl="0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20592" indent="-120278" rtl="0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330004" indent="-120278" rtl="0">
              <a:lnSpc>
                <a:spcPct val="100000"/>
              </a:lnSpc>
              <a:spcBef>
                <a:spcPts val="713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754381" y="7081520"/>
            <a:ext cx="2095499" cy="518160"/>
          </a:xfrm>
          <a:prstGeom prst="rect">
            <a:avLst/>
          </a:prstGeom>
          <a:noFill/>
          <a:ln>
            <a:noFill/>
          </a:ln>
        </p:spPr>
        <p:txBody>
          <a:bodyPr lIns="101866" tIns="101866" rIns="101866" bIns="101866" anchor="t" anchorCtr="0"/>
          <a:lstStyle>
            <a:lvl1pPr marL="0" marR="0" indent="0" algn="l" rtl="0">
              <a:defRPr sz="1600" b="0" i="0" u="none" strike="noStrike" cap="none" baseline="0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436620" y="7081520"/>
            <a:ext cx="3185160" cy="518160"/>
          </a:xfrm>
          <a:prstGeom prst="rect">
            <a:avLst/>
          </a:prstGeom>
          <a:noFill/>
          <a:ln>
            <a:noFill/>
          </a:ln>
        </p:spPr>
        <p:txBody>
          <a:bodyPr lIns="101866" tIns="101866" rIns="101866" bIns="101866" anchor="t" anchorCtr="0"/>
          <a:lstStyle>
            <a:lvl1pPr marL="0" marR="0" indent="0" algn="ctr" rtl="0">
              <a:defRPr sz="1600" b="0" i="0" u="none" strike="noStrike" cap="none" baseline="0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7208521" y="7081520"/>
            <a:ext cx="2095499" cy="518160"/>
          </a:xfrm>
          <a:prstGeom prst="rect">
            <a:avLst/>
          </a:prstGeom>
          <a:noFill/>
          <a:ln>
            <a:noFill/>
          </a:ln>
        </p:spPr>
        <p:txBody>
          <a:bodyPr lIns="101866" tIns="101866" rIns="101866" bIns="101866" anchor="t" anchorCtr="0"/>
          <a:lstStyle>
            <a:lvl1pPr marL="0" marR="0" indent="0" algn="r" rtl="0">
              <a:defRPr sz="1600" b="0" i="0" u="none" strike="noStrike" cap="none" baseline="0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502920" y="311255"/>
            <a:ext cx="9052560" cy="1295400"/>
          </a:xfrm>
          <a:prstGeom prst="rect">
            <a:avLst/>
          </a:prstGeom>
          <a:noFill/>
          <a:ln>
            <a:noFill/>
          </a:ln>
        </p:spPr>
        <p:txBody>
          <a:bodyPr lIns="101866" tIns="101866" rIns="101866" bIns="101866" anchor="b" anchorCtr="0"/>
          <a:lstStyle>
            <a:lvl1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502920" y="1813560"/>
            <a:ext cx="9052560" cy="5630060"/>
          </a:xfrm>
          <a:prstGeom prst="rect">
            <a:avLst/>
          </a:prstGeom>
          <a:noFill/>
          <a:ln>
            <a:noFill/>
          </a:ln>
        </p:spPr>
        <p:txBody>
          <a:bodyPr lIns="101866" tIns="101866" rIns="101866" bIns="101866" anchor="t" anchorCtr="0"/>
          <a:lstStyle>
            <a:lvl1pPr marL="342900" indent="-342900" algn="l" rtl="0">
              <a:spcBef>
                <a:spcPts val="600"/>
              </a:spcBef>
              <a:buClr>
                <a:schemeClr val="dk1"/>
              </a:buClr>
              <a:buSzPct val="166666"/>
              <a:buFont typeface="Arial"/>
              <a:buChar char="•"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285750" algn="l" rtl="0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 algn="l" rtl="0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6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6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6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6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6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6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6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6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6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6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6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6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6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6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6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6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6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6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6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6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11" Type="http://schemas.openxmlformats.org/officeDocument/2006/relationships/image" Target="../media/image9.tiff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9.tiff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.tiff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tiff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tiff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9.tiff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9.tiff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source=images&amp;cd=&amp;cad=rja&amp;docid=dnVhc3GCZUACxM&amp;tbnid=FR-7G8TgruLFBM:&amp;ved=0CAUQjRw&amp;url=http://clairebufe.blogspot.com/2010/07/who-brushed-their-teeth-this-morning.html&amp;ei=RBzfUZrAFaP_igKYp4HQDw&amp;psig=AFQjCNHt-Ml7jkzRe6dce2LWUuOu13kPhw&amp;ust=1373662586020426" TargetMode="External"/><Relationship Id="rId5" Type="http://schemas.openxmlformats.org/officeDocument/2006/relationships/image" Target="../media/image9.tiff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parchm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25" name="Picture 24" descr="African pattern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6"/>
            <a:ext cx="10058400" cy="1036320"/>
          </a:xfrm>
          <a:prstGeom prst="rect">
            <a:avLst/>
          </a:prstGeom>
        </p:spPr>
      </p:pic>
      <p:pic>
        <p:nvPicPr>
          <p:cNvPr id="32" name="Picture 31" descr="DSC_0574.jpg"/>
          <p:cNvPicPr>
            <a:picLocks noChangeAspect="1"/>
          </p:cNvPicPr>
          <p:nvPr/>
        </p:nvPicPr>
        <p:blipFill>
          <a:blip r:embed="rId5"/>
          <a:srcRect b="22282"/>
          <a:stretch>
            <a:fillRect/>
          </a:stretch>
        </p:blipFill>
        <p:spPr>
          <a:xfrm>
            <a:off x="4804275" y="2158862"/>
            <a:ext cx="1719189" cy="2072640"/>
          </a:xfrm>
          <a:prstGeom prst="rect">
            <a:avLst/>
          </a:prstGeom>
          <a:ln w="12700">
            <a:solidFill>
              <a:srgbClr val="783D01"/>
            </a:solidFill>
          </a:ln>
        </p:spPr>
      </p:pic>
      <p:pic>
        <p:nvPicPr>
          <p:cNvPr id="47" name="Picture 46" descr="DSC_0614.jpg"/>
          <p:cNvPicPr>
            <a:picLocks noChangeAspect="1"/>
          </p:cNvPicPr>
          <p:nvPr/>
        </p:nvPicPr>
        <p:blipFill>
          <a:blip r:embed="rId6"/>
          <a:srcRect l="14081" t="5647" r="32142" b="26048"/>
          <a:stretch>
            <a:fillRect/>
          </a:stretch>
        </p:blipFill>
        <p:spPr>
          <a:xfrm>
            <a:off x="6547779" y="2158862"/>
            <a:ext cx="1613890" cy="2072640"/>
          </a:xfrm>
          <a:prstGeom prst="rect">
            <a:avLst/>
          </a:prstGeom>
          <a:ln w="12700">
            <a:solidFill>
              <a:srgbClr val="783D01"/>
            </a:solidFill>
          </a:ln>
        </p:spPr>
      </p:pic>
      <p:pic>
        <p:nvPicPr>
          <p:cNvPr id="48" name="Picture 47" descr="DSC_0624.jpg"/>
          <p:cNvPicPr>
            <a:picLocks noChangeAspect="1"/>
          </p:cNvPicPr>
          <p:nvPr/>
        </p:nvPicPr>
        <p:blipFill>
          <a:blip r:embed="rId7"/>
          <a:srcRect l="21740" t="9090" b="23826"/>
          <a:stretch>
            <a:fillRect/>
          </a:stretch>
        </p:blipFill>
        <p:spPr>
          <a:xfrm>
            <a:off x="0" y="2222637"/>
            <a:ext cx="1558708" cy="2072640"/>
          </a:xfrm>
          <a:prstGeom prst="rect">
            <a:avLst/>
          </a:prstGeom>
          <a:ln w="12700">
            <a:solidFill>
              <a:srgbClr val="783D01"/>
            </a:solidFill>
          </a:ln>
        </p:spPr>
      </p:pic>
      <p:pic>
        <p:nvPicPr>
          <p:cNvPr id="49" name="Picture 48" descr="DSC_0629.jpg"/>
          <p:cNvPicPr>
            <a:picLocks noChangeAspect="1"/>
          </p:cNvPicPr>
          <p:nvPr/>
        </p:nvPicPr>
        <p:blipFill>
          <a:blip r:embed="rId8"/>
          <a:srcRect l="24557" b="22573"/>
          <a:stretch>
            <a:fillRect/>
          </a:stretch>
        </p:blipFill>
        <p:spPr>
          <a:xfrm>
            <a:off x="3326665" y="2158862"/>
            <a:ext cx="1453294" cy="2313698"/>
          </a:xfrm>
          <a:prstGeom prst="rect">
            <a:avLst/>
          </a:prstGeom>
          <a:ln w="12700">
            <a:solidFill>
              <a:srgbClr val="783D01"/>
            </a:solidFill>
          </a:ln>
        </p:spPr>
      </p:pic>
      <p:pic>
        <p:nvPicPr>
          <p:cNvPr id="51" name="Picture 50" descr="DSC_0640.jpg"/>
          <p:cNvPicPr>
            <a:picLocks noChangeAspect="1"/>
          </p:cNvPicPr>
          <p:nvPr/>
        </p:nvPicPr>
        <p:blipFill>
          <a:blip r:embed="rId9"/>
          <a:srcRect r="8545" b="38174"/>
          <a:stretch>
            <a:fillRect/>
          </a:stretch>
        </p:blipFill>
        <p:spPr>
          <a:xfrm>
            <a:off x="8185987" y="2212339"/>
            <a:ext cx="1877621" cy="1969008"/>
          </a:xfrm>
          <a:prstGeom prst="rect">
            <a:avLst/>
          </a:prstGeom>
          <a:ln w="12700">
            <a:solidFill>
              <a:srgbClr val="783D01"/>
            </a:solidFill>
          </a:ln>
        </p:spPr>
      </p:pic>
      <p:pic>
        <p:nvPicPr>
          <p:cNvPr id="52" name="Picture 51" descr="DSC_0650.jpg"/>
          <p:cNvPicPr>
            <a:picLocks noChangeAspect="1"/>
          </p:cNvPicPr>
          <p:nvPr/>
        </p:nvPicPr>
        <p:blipFill>
          <a:blip r:embed="rId10"/>
          <a:srcRect l="26301" r="21913" b="13335"/>
          <a:stretch>
            <a:fillRect/>
          </a:stretch>
        </p:blipFill>
        <p:spPr>
          <a:xfrm>
            <a:off x="1583023" y="2212339"/>
            <a:ext cx="1719326" cy="1969008"/>
          </a:xfrm>
          <a:prstGeom prst="rect">
            <a:avLst/>
          </a:prstGeom>
          <a:ln w="12700">
            <a:solidFill>
              <a:srgbClr val="783D01"/>
            </a:solidFill>
          </a:ln>
        </p:spPr>
      </p:pic>
      <p:sp>
        <p:nvSpPr>
          <p:cNvPr id="28" name="Rectangle 27"/>
          <p:cNvSpPr/>
          <p:nvPr/>
        </p:nvSpPr>
        <p:spPr>
          <a:xfrm>
            <a:off x="5207" y="1570865"/>
            <a:ext cx="10058400" cy="733396"/>
          </a:xfrm>
          <a:prstGeom prst="rect">
            <a:avLst/>
          </a:prstGeom>
          <a:solidFill>
            <a:srgbClr val="783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r>
              <a:rPr lang="en-US" sz="4500" b="1" spc="223" dirty="0" smtClean="0">
                <a:solidFill>
                  <a:srgbClr val="F2F0D7"/>
                </a:solidFill>
                <a:latin typeface="Catchup" pitchFamily="2" charset="0"/>
              </a:rPr>
              <a:t>KENYA S</a:t>
            </a:r>
            <a:r>
              <a:rPr lang="en-US" sz="4500" b="1" spc="290" dirty="0" smtClean="0">
                <a:solidFill>
                  <a:srgbClr val="F2F0D7"/>
                </a:solidFill>
                <a:latin typeface="Catchup" pitchFamily="2" charset="0"/>
              </a:rPr>
              <a:t>MI</a:t>
            </a:r>
            <a:r>
              <a:rPr lang="en-US" sz="4500" b="1" spc="223" dirty="0" smtClean="0">
                <a:solidFill>
                  <a:srgbClr val="F2F0D7"/>
                </a:solidFill>
                <a:latin typeface="Catchup" pitchFamily="2" charset="0"/>
              </a:rPr>
              <a:t>LES</a:t>
            </a:r>
            <a:endParaRPr lang="en-US" sz="4500" b="1" spc="223" dirty="0">
              <a:solidFill>
                <a:srgbClr val="F2F0D7"/>
              </a:solidFill>
              <a:latin typeface="Catchup" pitchFamily="2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207" y="4169636"/>
            <a:ext cx="10058400" cy="733396"/>
          </a:xfrm>
          <a:prstGeom prst="rect">
            <a:avLst/>
          </a:prstGeom>
          <a:solidFill>
            <a:srgbClr val="783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r>
              <a:rPr lang="en-US" sz="2200" b="1" dirty="0" smtClean="0">
                <a:solidFill>
                  <a:srgbClr val="F2F0D7"/>
                </a:solidFill>
                <a:latin typeface="+mj-lt"/>
              </a:rPr>
              <a:t>Improving The Oral Health of Children in Kenya</a:t>
            </a:r>
            <a:endParaRPr lang="en-US" sz="2200" b="1" dirty="0">
              <a:solidFill>
                <a:srgbClr val="F2F0D7"/>
              </a:solidFill>
              <a:latin typeface="+mj-lt"/>
            </a:endParaRPr>
          </a:p>
        </p:txBody>
      </p:sp>
      <p:pic>
        <p:nvPicPr>
          <p:cNvPr id="57" name="Picture 56" descr="African pattern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36080"/>
            <a:ext cx="10058400" cy="103632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551426" y="27624"/>
            <a:ext cx="955548" cy="984504"/>
            <a:chOff x="4331970" y="123397"/>
            <a:chExt cx="868680" cy="868680"/>
          </a:xfrm>
        </p:grpSpPr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4331970" y="123397"/>
              <a:ext cx="868680" cy="868680"/>
            </a:xfrm>
            <a:prstGeom prst="ellipse">
              <a:avLst/>
            </a:prstGeom>
            <a:solidFill>
              <a:srgbClr val="F2F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logo.tif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31970" y="123397"/>
              <a:ext cx="868680" cy="868680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2097825" y="5181600"/>
            <a:ext cx="5862752" cy="1149317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056473" algn="ctr"/>
                <a:tab pos="6112947" algn="r"/>
              </a:tabLst>
            </a:pPr>
            <a:r>
              <a:rPr lang="en-US" sz="2000" b="1" dirty="0" smtClean="0">
                <a:solidFill>
                  <a:srgbClr val="783D01"/>
                </a:solidFill>
                <a:latin typeface="Arial" pitchFamily="34" charset="0"/>
                <a:ea typeface="MS Mincho" pitchFamily="49" charset="-128"/>
                <a:cs typeface="Arial" pitchFamily="34" charset="0"/>
              </a:rPr>
              <a:t>An Introduction to Good Oral Health</a:t>
            </a:r>
            <a:endParaRPr lang="en-US" sz="1200" b="1" dirty="0" smtClean="0">
              <a:solidFill>
                <a:srgbClr val="783D01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056473" algn="ctr"/>
                <a:tab pos="6112947" algn="r"/>
              </a:tabLst>
            </a:pPr>
            <a:r>
              <a:rPr lang="en-US" b="1" dirty="0" smtClean="0">
                <a:solidFill>
                  <a:srgbClr val="783D01"/>
                </a:solidFill>
                <a:latin typeface="Arial" pitchFamily="34" charset="0"/>
                <a:ea typeface="MS Mincho" pitchFamily="49" charset="-128"/>
                <a:cs typeface="Arial" pitchFamily="34" charset="0"/>
              </a:rPr>
              <a:t>A Classroom Lesson for Young Children </a:t>
            </a:r>
            <a:endParaRPr lang="en-US" sz="1100" b="1" dirty="0" smtClean="0">
              <a:solidFill>
                <a:srgbClr val="783D01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056473" algn="ctr"/>
                <a:tab pos="6112947" algn="r"/>
              </a:tabLst>
            </a:pPr>
            <a:r>
              <a:rPr lang="en-US" b="1" dirty="0" smtClean="0">
                <a:solidFill>
                  <a:srgbClr val="783D01"/>
                </a:solidFill>
                <a:latin typeface="Arial" pitchFamily="34" charset="0"/>
                <a:ea typeface="MS Mincho" pitchFamily="49" charset="-128"/>
                <a:cs typeface="Arial" pitchFamily="34" charset="0"/>
              </a:rPr>
              <a:t>With the distribution of Kenya Smiles backpack</a:t>
            </a:r>
            <a:endParaRPr lang="en-US" sz="1100" b="1" dirty="0" smtClean="0">
              <a:solidFill>
                <a:srgbClr val="783D01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056473" algn="ctr"/>
                <a:tab pos="6112947" algn="r"/>
              </a:tabLst>
            </a:pPr>
            <a:r>
              <a:rPr lang="en-US" b="1" dirty="0" smtClean="0">
                <a:solidFill>
                  <a:srgbClr val="783D01"/>
                </a:solidFill>
                <a:latin typeface="Arial" pitchFamily="34" charset="0"/>
                <a:ea typeface="MS Mincho" pitchFamily="49" charset="-128"/>
                <a:cs typeface="Arial" pitchFamily="34" charset="0"/>
              </a:rPr>
              <a:t>Kenya Smiles Vocational Training Team, Kenya, July </a:t>
            </a:r>
            <a:r>
              <a:rPr lang="en-US" b="1" dirty="0" smtClean="0">
                <a:solidFill>
                  <a:srgbClr val="783D01"/>
                </a:solidFill>
                <a:latin typeface="Arial" pitchFamily="34" charset="0"/>
                <a:ea typeface="MS Mincho" pitchFamily="49" charset="-128"/>
                <a:cs typeface="Arial" pitchFamily="34" charset="0"/>
              </a:rPr>
              <a:t>2013</a:t>
            </a:r>
            <a:endParaRPr lang="en-US" b="1" dirty="0">
              <a:solidFill>
                <a:srgbClr val="783D0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rchm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6" name="Picture 5" descr="African pattern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058400" cy="735787"/>
          </a:xfrm>
          <a:prstGeom prst="rect">
            <a:avLst/>
          </a:prstGeom>
        </p:spPr>
      </p:pic>
      <p:grpSp>
        <p:nvGrpSpPr>
          <p:cNvPr id="2" name="Group 11"/>
          <p:cNvGrpSpPr/>
          <p:nvPr/>
        </p:nvGrpSpPr>
        <p:grpSpPr>
          <a:xfrm>
            <a:off x="4687215" y="20522"/>
            <a:ext cx="683971" cy="704698"/>
            <a:chOff x="4529500" y="145944"/>
            <a:chExt cx="621792" cy="6217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4529500" y="145944"/>
              <a:ext cx="621792" cy="621792"/>
            </a:xfrm>
            <a:prstGeom prst="ellipse">
              <a:avLst/>
            </a:prstGeom>
            <a:solidFill>
              <a:srgbClr val="F2F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logo.t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500" y="145944"/>
              <a:ext cx="621792" cy="621792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820251" y="795436"/>
            <a:ext cx="2417898" cy="518375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sz="2700" b="1" dirty="0" smtClean="0">
                <a:solidFill>
                  <a:srgbClr val="8A181B"/>
                </a:solidFill>
              </a:rPr>
              <a:t>BACKPACKS</a:t>
            </a:r>
            <a:endParaRPr lang="en-US" sz="2700" b="1" dirty="0">
              <a:solidFill>
                <a:srgbClr val="8A181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5103" y="1313811"/>
            <a:ext cx="66656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83D01"/>
                </a:solidFill>
              </a:rPr>
              <a:t>Now we have a special gift for you to help you keep your smile healthy.</a:t>
            </a:r>
          </a:p>
          <a:p>
            <a:r>
              <a:rPr lang="en-US" dirty="0" smtClean="0">
                <a:solidFill>
                  <a:srgbClr val="783D01"/>
                </a:solidFill>
              </a:rPr>
              <a:t>We have enough backpacks for each of the children in the group today.</a:t>
            </a:r>
          </a:p>
          <a:p>
            <a:r>
              <a:rPr lang="en-US" dirty="0" smtClean="0">
                <a:solidFill>
                  <a:srgbClr val="783D01"/>
                </a:solidFill>
              </a:rPr>
              <a:t>Let’s see what’s in the backpack.</a:t>
            </a:r>
          </a:p>
          <a:p>
            <a:pPr marL="182880" lvl="0" indent="-182880">
              <a:buFont typeface="Arial" pitchFamily="34" charset="0"/>
              <a:buChar char="•"/>
            </a:pPr>
            <a:r>
              <a:rPr lang="en-US" i="1" dirty="0" smtClean="0">
                <a:solidFill>
                  <a:srgbClr val="783D01"/>
                </a:solidFill>
              </a:rPr>
              <a:t>Show contents</a:t>
            </a:r>
            <a:endParaRPr lang="en-US" dirty="0">
              <a:solidFill>
                <a:srgbClr val="783D0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5103" y="5777345"/>
            <a:ext cx="74642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880" lvl="0" indent="-182880">
              <a:buFont typeface="Arial" pitchFamily="34" charset="0"/>
              <a:buChar char="•"/>
            </a:pPr>
            <a:r>
              <a:rPr lang="en-US" i="1" dirty="0" smtClean="0">
                <a:solidFill>
                  <a:srgbClr val="783D01"/>
                </a:solidFill>
              </a:rPr>
              <a:t>Distribute </a:t>
            </a:r>
            <a:r>
              <a:rPr lang="en-US" i="1" dirty="0" smtClean="0">
                <a:solidFill>
                  <a:srgbClr val="783D01"/>
                </a:solidFill>
              </a:rPr>
              <a:t>backpacks with help of principal, teachers, parents, and other adults</a:t>
            </a:r>
            <a:endParaRPr lang="en-US" dirty="0" smtClean="0">
              <a:solidFill>
                <a:srgbClr val="783D01"/>
              </a:solidFill>
            </a:endParaRPr>
          </a:p>
          <a:p>
            <a:pPr marL="182880" lvl="0" indent="-182880">
              <a:buFont typeface="Arial" pitchFamily="34" charset="0"/>
              <a:buChar char="•"/>
            </a:pPr>
            <a:r>
              <a:rPr lang="en-US" i="1" dirty="0" smtClean="0">
                <a:solidFill>
                  <a:srgbClr val="783D01"/>
                </a:solidFill>
              </a:rPr>
              <a:t>Pass around Sharpie pens for children to write their names on backpacks</a:t>
            </a:r>
            <a:endParaRPr lang="en-US" dirty="0" smtClean="0">
              <a:solidFill>
                <a:srgbClr val="783D01"/>
              </a:solidFill>
            </a:endParaRPr>
          </a:p>
          <a:p>
            <a:pPr marL="182880" lvl="0" indent="-182880">
              <a:buFont typeface="Arial" pitchFamily="34" charset="0"/>
              <a:buChar char="•"/>
            </a:pPr>
            <a:r>
              <a:rPr lang="en-US" i="1" dirty="0" smtClean="0">
                <a:solidFill>
                  <a:srgbClr val="783D01"/>
                </a:solidFill>
              </a:rPr>
              <a:t>Collect sharpie pens.</a:t>
            </a:r>
            <a:endParaRPr lang="en-US" dirty="0" smtClean="0">
              <a:solidFill>
                <a:srgbClr val="783D01"/>
              </a:solidFill>
            </a:endParaRPr>
          </a:p>
          <a:p>
            <a:r>
              <a:rPr lang="en-US" i="1" dirty="0" smtClean="0">
                <a:solidFill>
                  <a:srgbClr val="783D01"/>
                </a:solidFill>
              </a:rPr>
              <a:t> </a:t>
            </a:r>
            <a:endParaRPr lang="en-US" dirty="0" smtClean="0">
              <a:solidFill>
                <a:srgbClr val="783D01"/>
              </a:solidFill>
            </a:endParaRPr>
          </a:p>
          <a:p>
            <a:r>
              <a:rPr lang="en-US" i="1" dirty="0" smtClean="0">
                <a:solidFill>
                  <a:srgbClr val="783D01"/>
                </a:solidFill>
              </a:rPr>
              <a:t>Thank principal, teachers, children, and parents if present.</a:t>
            </a:r>
            <a:endParaRPr lang="en-US" dirty="0" smtClean="0">
              <a:solidFill>
                <a:srgbClr val="783D01"/>
              </a:solidFill>
            </a:endParaRPr>
          </a:p>
          <a:p>
            <a:endParaRPr lang="en-US" dirty="0">
              <a:solidFill>
                <a:srgbClr val="783D01"/>
              </a:solidFill>
            </a:endParaRPr>
          </a:p>
        </p:txBody>
      </p:sp>
      <p:sp>
        <p:nvSpPr>
          <p:cNvPr id="59395" name="AutoShape 3" descr="http://us-mg205.mail.yahoo.com/ya/download?mid=2%5f0%5f0%5f1%5f677778%5fAMXVimIAANIMUeQhUQbs2Hovz%2f4&amp;pid=2.2&amp;fid=Inbox&amp;inline=1&amp;appid=YahooMailNeo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 descr="backpac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3153" y="2391029"/>
            <a:ext cx="2323522" cy="3127663"/>
          </a:xfrm>
          <a:prstGeom prst="rect">
            <a:avLst/>
          </a:prstGeom>
          <a:ln w="19050">
            <a:solidFill>
              <a:srgbClr val="783D01"/>
            </a:solidFill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rchm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6" name="Picture 5" descr="African pattern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78"/>
            <a:ext cx="10058400" cy="73578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87215" y="20522"/>
            <a:ext cx="683971" cy="704698"/>
            <a:chOff x="4529500" y="145944"/>
            <a:chExt cx="621792" cy="621792"/>
          </a:xfrm>
        </p:grpSpPr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4529500" y="145944"/>
              <a:ext cx="621792" cy="621792"/>
            </a:xfrm>
            <a:prstGeom prst="ellipse">
              <a:avLst/>
            </a:prstGeom>
            <a:solidFill>
              <a:srgbClr val="F2F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logo.t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500" y="145944"/>
              <a:ext cx="621792" cy="621792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955794" y="1761745"/>
            <a:ext cx="8926090" cy="5088857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pPr marL="382059" indent="-382059">
              <a:buFont typeface="+mj-lt"/>
              <a:buAutoNum type="arabicPeriod"/>
            </a:pPr>
            <a:r>
              <a:rPr lang="en-US" sz="1800" b="1" dirty="0" smtClean="0">
                <a:solidFill>
                  <a:srgbClr val="783D01"/>
                </a:solidFill>
              </a:rPr>
              <a:t>Photo of healthy teeth of a child</a:t>
            </a:r>
          </a:p>
          <a:p>
            <a:pPr marL="382059" indent="-382059">
              <a:buFont typeface="+mj-lt"/>
              <a:buAutoNum type="arabicPeriod"/>
            </a:pPr>
            <a:r>
              <a:rPr lang="en-US" sz="1800" b="1" dirty="0" smtClean="0">
                <a:solidFill>
                  <a:srgbClr val="783D01"/>
                </a:solidFill>
              </a:rPr>
              <a:t>Photo of healthy teeth of an adult</a:t>
            </a:r>
          </a:p>
          <a:p>
            <a:pPr marL="382059" indent="-382059">
              <a:buFont typeface="+mj-lt"/>
              <a:buAutoNum type="arabicPeriod"/>
            </a:pPr>
            <a:r>
              <a:rPr lang="en-US" sz="1800" b="1" dirty="0" smtClean="0">
                <a:solidFill>
                  <a:srgbClr val="783D01"/>
                </a:solidFill>
              </a:rPr>
              <a:t>Photo of unhealthy teeth of a child</a:t>
            </a:r>
          </a:p>
          <a:p>
            <a:pPr marL="382059" indent="-382059">
              <a:buFont typeface="+mj-lt"/>
              <a:buAutoNum type="arabicPeriod"/>
            </a:pPr>
            <a:r>
              <a:rPr lang="en-US" sz="1800" b="1" dirty="0" smtClean="0">
                <a:solidFill>
                  <a:srgbClr val="783D01"/>
                </a:solidFill>
              </a:rPr>
              <a:t>Large Tooth Model and Toothbrush</a:t>
            </a:r>
            <a:br>
              <a:rPr lang="en-US" sz="1800" b="1" dirty="0" smtClean="0">
                <a:solidFill>
                  <a:srgbClr val="783D01"/>
                </a:solidFill>
              </a:rPr>
            </a:br>
            <a:r>
              <a:rPr lang="en-US" sz="1800" b="1" dirty="0" smtClean="0">
                <a:solidFill>
                  <a:srgbClr val="783D01"/>
                </a:solidFill>
              </a:rPr>
              <a:t>     http://www.xump.com/Science/OralHygieneModel.cfm</a:t>
            </a:r>
          </a:p>
          <a:p>
            <a:pPr marL="382059" indent="-382059">
              <a:buFont typeface="+mj-lt"/>
              <a:buAutoNum type="arabicPeriod"/>
            </a:pPr>
            <a:r>
              <a:rPr lang="en-US" sz="1800" b="1" dirty="0" smtClean="0">
                <a:solidFill>
                  <a:srgbClr val="783D01"/>
                </a:solidFill>
              </a:rPr>
              <a:t>Hand Puppet of Hippo</a:t>
            </a:r>
            <a:br>
              <a:rPr lang="en-US" sz="1800" b="1" dirty="0" smtClean="0">
                <a:solidFill>
                  <a:srgbClr val="783D01"/>
                </a:solidFill>
              </a:rPr>
            </a:br>
            <a:r>
              <a:rPr lang="en-US" sz="1800" b="1" dirty="0" smtClean="0">
                <a:solidFill>
                  <a:srgbClr val="783D01"/>
                </a:solidFill>
              </a:rPr>
              <a:t>     http://www.folkmanis.com/Prod-67-1-212-1/Hippo.htm	</a:t>
            </a:r>
          </a:p>
          <a:p>
            <a:pPr marL="382059" indent="-382059">
              <a:buFont typeface="+mj-lt"/>
              <a:buAutoNum type="arabicPeriod"/>
            </a:pPr>
            <a:r>
              <a:rPr lang="en-US" sz="1800" b="1" dirty="0" smtClean="0">
                <a:solidFill>
                  <a:srgbClr val="783D01"/>
                </a:solidFill>
              </a:rPr>
              <a:t>Photo of how much toothpaste to use</a:t>
            </a:r>
          </a:p>
          <a:p>
            <a:pPr marL="382059" indent="-382059">
              <a:buFont typeface="+mj-lt"/>
              <a:buAutoNum type="arabicPeriod"/>
            </a:pPr>
            <a:r>
              <a:rPr lang="en-US" sz="1800" b="1" dirty="0" smtClean="0">
                <a:solidFill>
                  <a:srgbClr val="783D01"/>
                </a:solidFill>
              </a:rPr>
              <a:t>Healthy food/not-healthy food Tooth Board</a:t>
            </a:r>
            <a:br>
              <a:rPr lang="en-US" sz="1800" b="1" dirty="0" smtClean="0">
                <a:solidFill>
                  <a:srgbClr val="783D01"/>
                </a:solidFill>
              </a:rPr>
            </a:br>
            <a:r>
              <a:rPr lang="en-US" sz="1800" b="1" dirty="0" smtClean="0">
                <a:solidFill>
                  <a:srgbClr val="783D01"/>
                </a:solidFill>
              </a:rPr>
              <a:t>     http://practicon.com/Tooth-Friendly-Snacks-Magnetic-Board/p/41-14712/</a:t>
            </a:r>
          </a:p>
          <a:p>
            <a:pPr marL="382059" indent="-382059">
              <a:buFont typeface="+mj-lt"/>
              <a:buAutoNum type="arabicPeriod"/>
            </a:pPr>
            <a:r>
              <a:rPr lang="en-US" sz="1800" b="1" dirty="0" smtClean="0">
                <a:solidFill>
                  <a:srgbClr val="783D01"/>
                </a:solidFill>
              </a:rPr>
              <a:t>Lyrics for The Tooth Song:  (Tune of </a:t>
            </a:r>
            <a:r>
              <a:rPr lang="en-US" sz="1800" b="1" i="1" dirty="0" smtClean="0">
                <a:solidFill>
                  <a:srgbClr val="783D01"/>
                </a:solidFill>
              </a:rPr>
              <a:t>Twinkle Twinkle Little Star</a:t>
            </a:r>
            <a:r>
              <a:rPr lang="en-US" sz="1800" b="1" dirty="0" smtClean="0">
                <a:solidFill>
                  <a:srgbClr val="783D01"/>
                </a:solidFill>
              </a:rPr>
              <a:t>)</a:t>
            </a:r>
          </a:p>
          <a:p>
            <a:pPr marL="382059" indent="-382059">
              <a:buFont typeface="+mj-lt"/>
              <a:buAutoNum type="arabicPeriod"/>
            </a:pPr>
            <a:r>
              <a:rPr lang="en-US" sz="1800" b="1" dirty="0" smtClean="0">
                <a:solidFill>
                  <a:srgbClr val="783D01"/>
                </a:solidFill>
              </a:rPr>
              <a:t>Backpack with Colgate dental care supplies for each child</a:t>
            </a:r>
          </a:p>
          <a:p>
            <a:pPr marL="382059" indent="-382059">
              <a:buFont typeface="+mj-lt"/>
              <a:buAutoNum type="arabicPeriod"/>
            </a:pPr>
            <a:r>
              <a:rPr lang="en-US" sz="1800" b="1" dirty="0" smtClean="0">
                <a:solidFill>
                  <a:srgbClr val="783D01"/>
                </a:solidFill>
              </a:rPr>
              <a:t>Sharpie pens for children to use to write their names on their backpacks </a:t>
            </a:r>
          </a:p>
          <a:p>
            <a:r>
              <a:rPr lang="en-US" sz="1800" b="1" dirty="0" smtClean="0">
                <a:solidFill>
                  <a:srgbClr val="783D01"/>
                </a:solidFill>
              </a:rPr>
              <a:t> </a:t>
            </a:r>
          </a:p>
          <a:p>
            <a:r>
              <a:rPr lang="en-US" sz="1800" b="1" dirty="0" smtClean="0">
                <a:solidFill>
                  <a:srgbClr val="783D01"/>
                </a:solidFill>
              </a:rPr>
              <a:t>Time</a:t>
            </a:r>
          </a:p>
          <a:p>
            <a:r>
              <a:rPr lang="en-US" sz="1800" b="1" dirty="0" smtClean="0">
                <a:solidFill>
                  <a:srgbClr val="783D01"/>
                </a:solidFill>
              </a:rPr>
              <a:t>25 – 30 minutes depending on age, group size, and participation of translator(s)</a:t>
            </a:r>
          </a:p>
          <a:p>
            <a:r>
              <a:rPr lang="en-US" sz="1800" b="1" dirty="0" smtClean="0">
                <a:solidFill>
                  <a:srgbClr val="783D01"/>
                </a:solidFill>
              </a:rPr>
              <a:t>plus distribution of backpacks.</a:t>
            </a:r>
          </a:p>
          <a:p>
            <a:endParaRPr lang="en-US" sz="1800" b="1" dirty="0">
              <a:solidFill>
                <a:srgbClr val="783D0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11328" y="795436"/>
            <a:ext cx="2898799" cy="656875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sz="3600" b="1" dirty="0" smtClean="0">
                <a:solidFill>
                  <a:srgbClr val="8A181B"/>
                </a:solidFill>
              </a:rPr>
              <a:t>MATERIALS</a:t>
            </a:r>
            <a:endParaRPr lang="en-US" sz="3600" b="1" dirty="0">
              <a:solidFill>
                <a:srgbClr val="8A181B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rchm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6" name="Picture 5" descr="African pattern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058400" cy="7357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97833" y="1033790"/>
            <a:ext cx="3745184" cy="656875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sz="3600" b="1" dirty="0" smtClean="0">
                <a:solidFill>
                  <a:srgbClr val="8A181B"/>
                </a:solidFill>
              </a:rPr>
              <a:t>INTRODUCTION</a:t>
            </a:r>
            <a:endParaRPr lang="en-US" sz="3600" b="1" dirty="0">
              <a:solidFill>
                <a:srgbClr val="8A181B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687215" y="20522"/>
            <a:ext cx="683971" cy="704698"/>
            <a:chOff x="4529500" y="145944"/>
            <a:chExt cx="621792" cy="621792"/>
          </a:xfrm>
        </p:grpSpPr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4529500" y="145944"/>
              <a:ext cx="621792" cy="621792"/>
            </a:xfrm>
            <a:prstGeom prst="ellipse">
              <a:avLst/>
            </a:prstGeom>
            <a:solidFill>
              <a:srgbClr val="F2F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logo.t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500" y="145944"/>
              <a:ext cx="621792" cy="621792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499094" y="2228089"/>
            <a:ext cx="5996036" cy="4042417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b="1" i="1" dirty="0" smtClean="0">
                <a:solidFill>
                  <a:srgbClr val="783D01"/>
                </a:solidFill>
              </a:rPr>
              <a:t>Introduction of presenters including translators if present.</a:t>
            </a:r>
            <a:endParaRPr lang="en-US" b="1" dirty="0" smtClean="0">
              <a:solidFill>
                <a:srgbClr val="783D01"/>
              </a:solidFill>
            </a:endParaRPr>
          </a:p>
          <a:p>
            <a:r>
              <a:rPr lang="en-US" b="1" dirty="0" smtClean="0">
                <a:solidFill>
                  <a:srgbClr val="783D01"/>
                </a:solidFill>
              </a:rPr>
              <a:t> </a:t>
            </a:r>
          </a:p>
          <a:p>
            <a:r>
              <a:rPr lang="en-US" b="1" dirty="0" smtClean="0">
                <a:solidFill>
                  <a:srgbClr val="783D01"/>
                </a:solidFill>
              </a:rPr>
              <a:t>We’re here to talk with you about an important part of your body.</a:t>
            </a:r>
          </a:p>
          <a:p>
            <a:r>
              <a:rPr lang="en-US" b="1" dirty="0" smtClean="0">
                <a:solidFill>
                  <a:srgbClr val="783D01"/>
                </a:solidFill>
              </a:rPr>
              <a:t> </a:t>
            </a:r>
          </a:p>
          <a:p>
            <a:r>
              <a:rPr lang="en-US" b="1" dirty="0" smtClean="0">
                <a:solidFill>
                  <a:srgbClr val="783D01"/>
                </a:solidFill>
              </a:rPr>
              <a:t>Your teeth!  Please show us your big smiles.</a:t>
            </a:r>
          </a:p>
          <a:p>
            <a:r>
              <a:rPr lang="en-US" b="1" dirty="0" smtClean="0">
                <a:solidFill>
                  <a:srgbClr val="783D01"/>
                </a:solidFill>
              </a:rPr>
              <a:t> </a:t>
            </a:r>
          </a:p>
          <a:p>
            <a:r>
              <a:rPr lang="en-US" b="1" dirty="0" smtClean="0">
                <a:solidFill>
                  <a:srgbClr val="783D01"/>
                </a:solidFill>
              </a:rPr>
              <a:t>We have a lot to talk about, so when we ask a question, please raise your hand, and we’ll call on different children to answer.</a:t>
            </a:r>
          </a:p>
          <a:p>
            <a:r>
              <a:rPr lang="en-US" b="1" dirty="0" smtClean="0">
                <a:solidFill>
                  <a:srgbClr val="783D01"/>
                </a:solidFill>
              </a:rPr>
              <a:t> </a:t>
            </a:r>
          </a:p>
          <a:p>
            <a:r>
              <a:rPr lang="en-US" b="1" dirty="0" smtClean="0">
                <a:solidFill>
                  <a:srgbClr val="783D01"/>
                </a:solidFill>
              </a:rPr>
              <a:t>If you have questions or stories to share, please wait until we’re finished so we’ll have time to listen you.</a:t>
            </a:r>
          </a:p>
          <a:p>
            <a:r>
              <a:rPr lang="en-US" b="1" dirty="0" smtClean="0">
                <a:solidFill>
                  <a:srgbClr val="783D01"/>
                </a:solidFill>
              </a:rPr>
              <a:t> </a:t>
            </a:r>
          </a:p>
          <a:p>
            <a:r>
              <a:rPr lang="en-US" b="1" dirty="0" smtClean="0">
                <a:solidFill>
                  <a:srgbClr val="783D01"/>
                </a:solidFill>
              </a:rPr>
              <a:t>Ready? </a:t>
            </a:r>
          </a:p>
          <a:p>
            <a:endParaRPr lang="en-US" b="1" dirty="0">
              <a:solidFill>
                <a:srgbClr val="783D01"/>
              </a:solidFill>
            </a:endParaRPr>
          </a:p>
        </p:txBody>
      </p:sp>
      <p:pic>
        <p:nvPicPr>
          <p:cNvPr id="14" name="Picture 13" descr="kids.tif"/>
          <p:cNvPicPr>
            <a:picLocks noChangeAspect="1"/>
          </p:cNvPicPr>
          <p:nvPr/>
        </p:nvPicPr>
        <p:blipFill>
          <a:blip r:embed="rId6"/>
          <a:srcRect l="17963"/>
          <a:stretch>
            <a:fillRect/>
          </a:stretch>
        </p:blipFill>
        <p:spPr>
          <a:xfrm>
            <a:off x="0" y="2418441"/>
            <a:ext cx="3291484" cy="2746653"/>
          </a:xfrm>
          <a:prstGeom prst="rect">
            <a:avLst/>
          </a:prstGeom>
          <a:ln w="19050">
            <a:solidFill>
              <a:srgbClr val="783D01"/>
            </a:solidFill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rchm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6" name="Picture 5" descr="African pattern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058400" cy="7357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32010" y="795436"/>
            <a:ext cx="1629220" cy="518375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sz="2700" b="1" dirty="0" smtClean="0">
                <a:solidFill>
                  <a:srgbClr val="8A181B"/>
                </a:solidFill>
              </a:rPr>
              <a:t>LESSON</a:t>
            </a:r>
            <a:endParaRPr lang="en-US" sz="2700" b="1" dirty="0">
              <a:solidFill>
                <a:srgbClr val="8A181B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687215" y="20522"/>
            <a:ext cx="683971" cy="704698"/>
            <a:chOff x="4529500" y="145944"/>
            <a:chExt cx="621792" cy="621792"/>
          </a:xfrm>
        </p:grpSpPr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4529500" y="145944"/>
              <a:ext cx="621792" cy="621792"/>
            </a:xfrm>
            <a:prstGeom prst="ellipse">
              <a:avLst/>
            </a:prstGeom>
            <a:solidFill>
              <a:srgbClr val="F2F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logo.t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500" y="145944"/>
              <a:ext cx="621792" cy="621792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865960" y="1318656"/>
            <a:ext cx="8515721" cy="5765966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b="1" dirty="0" smtClean="0">
                <a:solidFill>
                  <a:srgbClr val="783D01"/>
                </a:solidFill>
              </a:rPr>
              <a:t>Here’s the first question.  Please remember to raise your hand if you have an answer.</a:t>
            </a:r>
          </a:p>
          <a:p>
            <a:r>
              <a:rPr lang="en-US" b="1" dirty="0" smtClean="0">
                <a:solidFill>
                  <a:srgbClr val="783D01"/>
                </a:solidFill>
              </a:rPr>
              <a:t> </a:t>
            </a:r>
          </a:p>
          <a:p>
            <a:r>
              <a:rPr lang="en-US" b="1" dirty="0" smtClean="0">
                <a:solidFill>
                  <a:srgbClr val="783D01"/>
                </a:solidFill>
              </a:rPr>
              <a:t>Why do we have teeth?</a:t>
            </a:r>
          </a:p>
          <a:p>
            <a:pPr marL="203765" indent="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To eat, chew our food</a:t>
            </a:r>
            <a:endParaRPr lang="en-US" b="1" dirty="0" smtClean="0">
              <a:solidFill>
                <a:srgbClr val="783D01"/>
              </a:solidFill>
            </a:endParaRPr>
          </a:p>
          <a:p>
            <a:pPr marL="203765" indent="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To speak</a:t>
            </a:r>
            <a:endParaRPr lang="en-US" b="1" dirty="0" smtClean="0">
              <a:solidFill>
                <a:srgbClr val="783D01"/>
              </a:solidFill>
            </a:endParaRPr>
          </a:p>
          <a:p>
            <a:pPr marL="203765" indent="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To smile</a:t>
            </a:r>
            <a:endParaRPr lang="en-US" b="1" dirty="0" smtClean="0">
              <a:solidFill>
                <a:srgbClr val="783D01"/>
              </a:solidFill>
            </a:endParaRPr>
          </a:p>
          <a:p>
            <a:r>
              <a:rPr lang="en-US" b="1" dirty="0" smtClean="0">
                <a:solidFill>
                  <a:srgbClr val="783D01"/>
                </a:solidFill>
              </a:rPr>
              <a:t> </a:t>
            </a:r>
          </a:p>
          <a:p>
            <a:r>
              <a:rPr lang="en-US" b="1" dirty="0" smtClean="0">
                <a:solidFill>
                  <a:srgbClr val="783D01"/>
                </a:solidFill>
              </a:rPr>
              <a:t>Show us your lovely smiles again</a:t>
            </a:r>
            <a:r>
              <a:rPr lang="en-US" b="1" dirty="0" smtClean="0">
                <a:solidFill>
                  <a:srgbClr val="783D01"/>
                </a:solidFill>
              </a:rPr>
              <a:t>.</a:t>
            </a:r>
          </a:p>
          <a:p>
            <a:endParaRPr lang="en-US" b="1" dirty="0" smtClean="0">
              <a:solidFill>
                <a:srgbClr val="783D01"/>
              </a:solidFill>
            </a:endParaRPr>
          </a:p>
          <a:p>
            <a:r>
              <a:rPr lang="en-US" b="1" dirty="0" smtClean="0">
                <a:solidFill>
                  <a:srgbClr val="783D01"/>
                </a:solidFill>
              </a:rPr>
              <a:t>How do we keep our smiles lovely and our teeth healthy?</a:t>
            </a:r>
          </a:p>
          <a:p>
            <a:pPr marL="203765" indent="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Brush</a:t>
            </a:r>
            <a:endParaRPr lang="en-US" b="1" dirty="0" smtClean="0">
              <a:solidFill>
                <a:srgbClr val="783D01"/>
              </a:solidFill>
            </a:endParaRPr>
          </a:p>
          <a:p>
            <a:pPr marL="203765" indent="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Eat healthy foods</a:t>
            </a:r>
            <a:endParaRPr lang="en-US" b="1" dirty="0" smtClean="0">
              <a:solidFill>
                <a:srgbClr val="783D01"/>
              </a:solidFill>
            </a:endParaRPr>
          </a:p>
          <a:p>
            <a:pPr marL="203765" indent="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Rinse with water after eating</a:t>
            </a:r>
            <a:endParaRPr lang="en-US" b="1" dirty="0" smtClean="0">
              <a:solidFill>
                <a:srgbClr val="783D01"/>
              </a:solidFill>
            </a:endParaRPr>
          </a:p>
          <a:p>
            <a:r>
              <a:rPr lang="en-US" b="1" dirty="0" smtClean="0">
                <a:solidFill>
                  <a:srgbClr val="783D01"/>
                </a:solidFill>
              </a:rPr>
              <a:t> </a:t>
            </a:r>
          </a:p>
          <a:p>
            <a:r>
              <a:rPr lang="en-US" b="1" dirty="0" smtClean="0">
                <a:solidFill>
                  <a:srgbClr val="783D01"/>
                </a:solidFill>
              </a:rPr>
              <a:t>How many sets of teeth do we get?</a:t>
            </a:r>
          </a:p>
          <a:p>
            <a:pPr marL="203765" indent="-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2</a:t>
            </a:r>
            <a:endParaRPr lang="en-US" b="1" dirty="0" smtClean="0">
              <a:solidFill>
                <a:srgbClr val="783D01"/>
              </a:solidFill>
            </a:endParaRPr>
          </a:p>
          <a:p>
            <a:pPr marL="407530" lvl="3" indent="-203765">
              <a:buFont typeface="+mj-lt"/>
              <a:buAutoNum type="arabicPeriod"/>
            </a:pPr>
            <a:r>
              <a:rPr lang="en-US" b="1" i="1" dirty="0" smtClean="0">
                <a:solidFill>
                  <a:srgbClr val="783D01"/>
                </a:solidFill>
              </a:rPr>
              <a:t>Baby teeth/milk teeth/primary teeth</a:t>
            </a:r>
            <a:endParaRPr lang="en-US" b="1" dirty="0" smtClean="0">
              <a:solidFill>
                <a:srgbClr val="783D01"/>
              </a:solidFill>
            </a:endParaRPr>
          </a:p>
          <a:p>
            <a:pPr marL="407530" lvl="3" indent="-203765">
              <a:buFont typeface="+mj-lt"/>
              <a:buAutoNum type="arabicPeriod"/>
            </a:pPr>
            <a:r>
              <a:rPr lang="en-US" b="1" i="1" dirty="0" smtClean="0">
                <a:solidFill>
                  <a:srgbClr val="783D01"/>
                </a:solidFill>
              </a:rPr>
              <a:t>Adult teeth/permanent teeth/grown up teeth</a:t>
            </a:r>
            <a:endParaRPr lang="en-US" b="1" dirty="0" smtClean="0">
              <a:solidFill>
                <a:srgbClr val="783D01"/>
              </a:solidFill>
            </a:endParaRPr>
          </a:p>
          <a:p>
            <a:r>
              <a:rPr lang="en-US" b="1" dirty="0" smtClean="0">
                <a:solidFill>
                  <a:srgbClr val="783D01"/>
                </a:solidFill>
              </a:rPr>
              <a:t> </a:t>
            </a:r>
          </a:p>
          <a:p>
            <a:r>
              <a:rPr lang="en-US" b="1" dirty="0" smtClean="0">
                <a:solidFill>
                  <a:srgbClr val="783D01"/>
                </a:solidFill>
              </a:rPr>
              <a:t>How many baby teeth do we get?  </a:t>
            </a:r>
          </a:p>
          <a:p>
            <a:pPr marL="203765" indent="-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20</a:t>
            </a:r>
            <a:endParaRPr lang="en-US" b="1" dirty="0" smtClean="0">
              <a:solidFill>
                <a:srgbClr val="783D01"/>
              </a:solidFill>
            </a:endParaRPr>
          </a:p>
          <a:p>
            <a:r>
              <a:rPr lang="en-US" b="1" i="1" dirty="0" smtClean="0">
                <a:solidFill>
                  <a:srgbClr val="783D01"/>
                </a:solidFill>
              </a:rPr>
              <a:t>Photo of healthy teeth of a child.</a:t>
            </a:r>
            <a:endParaRPr lang="en-US" b="1" dirty="0" smtClean="0">
              <a:solidFill>
                <a:srgbClr val="783D01"/>
              </a:solidFill>
            </a:endParaRPr>
          </a:p>
          <a:p>
            <a:r>
              <a:rPr lang="en-US" b="1" i="1" dirty="0" smtClean="0">
                <a:solidFill>
                  <a:srgbClr val="783D01"/>
                </a:solidFill>
              </a:rPr>
              <a:t> </a:t>
            </a:r>
            <a:endParaRPr lang="en-US" b="1" dirty="0" smtClean="0">
              <a:solidFill>
                <a:srgbClr val="783D01"/>
              </a:solidFill>
            </a:endParaRPr>
          </a:p>
        </p:txBody>
      </p:sp>
      <p:pic>
        <p:nvPicPr>
          <p:cNvPr id="23" name="Picture 22" descr="DSC_0614.jpg"/>
          <p:cNvPicPr>
            <a:picLocks noChangeAspect="1"/>
          </p:cNvPicPr>
          <p:nvPr/>
        </p:nvPicPr>
        <p:blipFill>
          <a:blip r:embed="rId6"/>
          <a:srcRect l="14081" t="5647" r="32142" b="26048"/>
          <a:stretch>
            <a:fillRect/>
          </a:stretch>
        </p:blipFill>
        <p:spPr>
          <a:xfrm>
            <a:off x="7419699" y="1904878"/>
            <a:ext cx="1467173" cy="1828800"/>
          </a:xfrm>
          <a:prstGeom prst="rect">
            <a:avLst/>
          </a:prstGeom>
          <a:ln w="19050">
            <a:solidFill>
              <a:srgbClr val="783D01"/>
            </a:solidFill>
          </a:ln>
        </p:spPr>
      </p:pic>
      <p:pic>
        <p:nvPicPr>
          <p:cNvPr id="24" name="Picture 23" descr="DSC_0624.jpg"/>
          <p:cNvPicPr>
            <a:picLocks noChangeAspect="1"/>
          </p:cNvPicPr>
          <p:nvPr/>
        </p:nvPicPr>
        <p:blipFill>
          <a:blip r:embed="rId7"/>
          <a:srcRect l="21740" t="9090" b="23826"/>
          <a:stretch>
            <a:fillRect/>
          </a:stretch>
        </p:blipFill>
        <p:spPr>
          <a:xfrm>
            <a:off x="7444782" y="4725133"/>
            <a:ext cx="1417007" cy="1828800"/>
          </a:xfrm>
          <a:prstGeom prst="rect">
            <a:avLst/>
          </a:prstGeom>
          <a:ln w="19050">
            <a:solidFill>
              <a:srgbClr val="783D01"/>
            </a:solidFill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rchm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6" name="Picture 5" descr="African pattern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058400" cy="73578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87215" y="20522"/>
            <a:ext cx="683971" cy="704698"/>
            <a:chOff x="4529500" y="145944"/>
            <a:chExt cx="621792" cy="6217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4529500" y="145944"/>
              <a:ext cx="621792" cy="621792"/>
            </a:xfrm>
            <a:prstGeom prst="ellipse">
              <a:avLst/>
            </a:prstGeom>
            <a:solidFill>
              <a:srgbClr val="F2F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logo.t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500" y="145944"/>
              <a:ext cx="621792" cy="621792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563099" y="1212494"/>
            <a:ext cx="7427603" cy="5765966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b="1" dirty="0" smtClean="0">
                <a:solidFill>
                  <a:srgbClr val="783D01"/>
                </a:solidFill>
              </a:rPr>
              <a:t>Why do we lose our baby teeth? </a:t>
            </a:r>
          </a:p>
          <a:p>
            <a:pPr marL="203765" indent="-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To make room for our adult teeth </a:t>
            </a:r>
            <a:endParaRPr lang="en-US" b="1" dirty="0" smtClean="0">
              <a:solidFill>
                <a:srgbClr val="783D01"/>
              </a:solidFill>
            </a:endParaRPr>
          </a:p>
          <a:p>
            <a:pPr marL="203765" indent="-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Because we need bigger, stronger teeth to last the rest of our lives.</a:t>
            </a:r>
            <a:endParaRPr lang="en-US" b="1" dirty="0" smtClean="0">
              <a:solidFill>
                <a:srgbClr val="783D01"/>
              </a:solidFill>
            </a:endParaRPr>
          </a:p>
          <a:p>
            <a:r>
              <a:rPr lang="en-US" b="1" dirty="0" smtClean="0">
                <a:solidFill>
                  <a:srgbClr val="783D01"/>
                </a:solidFill>
              </a:rPr>
              <a:t> </a:t>
            </a:r>
          </a:p>
          <a:p>
            <a:r>
              <a:rPr lang="en-US" b="1" dirty="0" smtClean="0">
                <a:solidFill>
                  <a:srgbClr val="783D01"/>
                </a:solidFill>
              </a:rPr>
              <a:t>How many adult teeth do we get? </a:t>
            </a:r>
          </a:p>
          <a:p>
            <a:pPr marL="203765" indent="-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32</a:t>
            </a:r>
            <a:endParaRPr lang="en-US" b="1" dirty="0" smtClean="0">
              <a:solidFill>
                <a:srgbClr val="783D01"/>
              </a:solidFill>
            </a:endParaRPr>
          </a:p>
          <a:p>
            <a:r>
              <a:rPr lang="en-US" b="1" i="1" dirty="0" smtClean="0">
                <a:solidFill>
                  <a:srgbClr val="783D01"/>
                </a:solidFill>
              </a:rPr>
              <a:t>Photo of healthy teeth of an adult.</a:t>
            </a:r>
            <a:endParaRPr lang="en-US" b="1" dirty="0" smtClean="0">
              <a:solidFill>
                <a:srgbClr val="783D01"/>
              </a:solidFill>
            </a:endParaRPr>
          </a:p>
          <a:p>
            <a:pPr marL="203765" indent="-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Adult teeth can last for our whole adult life if we take good care of them.</a:t>
            </a:r>
            <a:endParaRPr lang="en-US" b="1" dirty="0" smtClean="0">
              <a:solidFill>
                <a:srgbClr val="783D01"/>
              </a:solidFill>
            </a:endParaRPr>
          </a:p>
          <a:p>
            <a:r>
              <a:rPr lang="en-US" b="1" dirty="0" smtClean="0">
                <a:solidFill>
                  <a:srgbClr val="783D01"/>
                </a:solidFill>
              </a:rPr>
              <a:t> </a:t>
            </a:r>
          </a:p>
          <a:p>
            <a:r>
              <a:rPr lang="en-US" b="1" dirty="0" smtClean="0">
                <a:solidFill>
                  <a:srgbClr val="783D01"/>
                </a:solidFill>
              </a:rPr>
              <a:t>Why is it important to take care of our teeth?</a:t>
            </a:r>
          </a:p>
          <a:p>
            <a:pPr marL="203765" indent="-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Healthy teeth and mouth are part of a healthy body</a:t>
            </a:r>
            <a:endParaRPr lang="en-US" b="1" dirty="0" smtClean="0">
              <a:solidFill>
                <a:srgbClr val="783D01"/>
              </a:solidFill>
            </a:endParaRPr>
          </a:p>
          <a:p>
            <a:pPr marL="203765" indent="-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For a nice smile</a:t>
            </a:r>
            <a:endParaRPr lang="en-US" b="1" dirty="0" smtClean="0">
              <a:solidFill>
                <a:srgbClr val="783D01"/>
              </a:solidFill>
            </a:endParaRPr>
          </a:p>
          <a:p>
            <a:pPr marL="203765" indent="-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Various answers</a:t>
            </a:r>
            <a:endParaRPr lang="en-US" b="1" dirty="0" smtClean="0">
              <a:solidFill>
                <a:srgbClr val="783D01"/>
              </a:solidFill>
            </a:endParaRPr>
          </a:p>
          <a:p>
            <a:r>
              <a:rPr lang="en-US" b="1" dirty="0" smtClean="0">
                <a:solidFill>
                  <a:srgbClr val="783D01"/>
                </a:solidFill>
              </a:rPr>
              <a:t> </a:t>
            </a:r>
          </a:p>
          <a:p>
            <a:r>
              <a:rPr lang="en-US" b="1" dirty="0" smtClean="0">
                <a:solidFill>
                  <a:srgbClr val="783D01"/>
                </a:solidFill>
              </a:rPr>
              <a:t>Do everyone’s teeth always stay strong and healthy?</a:t>
            </a:r>
          </a:p>
          <a:p>
            <a:pPr marL="203765" indent="-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Not always</a:t>
            </a:r>
            <a:endParaRPr lang="en-US" b="1" dirty="0" smtClean="0">
              <a:solidFill>
                <a:srgbClr val="783D01"/>
              </a:solidFill>
            </a:endParaRPr>
          </a:p>
          <a:p>
            <a:r>
              <a:rPr lang="en-US" b="1" i="1" dirty="0" smtClean="0">
                <a:solidFill>
                  <a:srgbClr val="783D01"/>
                </a:solidFill>
              </a:rPr>
              <a:t> </a:t>
            </a:r>
            <a:endParaRPr lang="en-US" b="1" dirty="0" smtClean="0">
              <a:solidFill>
                <a:srgbClr val="783D01"/>
              </a:solidFill>
            </a:endParaRPr>
          </a:p>
          <a:p>
            <a:r>
              <a:rPr lang="en-US" b="1" dirty="0" smtClean="0">
                <a:solidFill>
                  <a:srgbClr val="783D01"/>
                </a:solidFill>
              </a:rPr>
              <a:t>What can happen to teeth so they are not healthy?</a:t>
            </a:r>
          </a:p>
          <a:p>
            <a:pPr marL="203765" indent="-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Get cavities </a:t>
            </a:r>
            <a:endParaRPr lang="en-US" b="1" dirty="0" smtClean="0">
              <a:solidFill>
                <a:srgbClr val="783D01"/>
              </a:solidFill>
            </a:endParaRPr>
          </a:p>
          <a:p>
            <a:pPr marL="203765" indent="-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Get broken </a:t>
            </a:r>
            <a:endParaRPr lang="en-US" b="1" dirty="0" smtClean="0">
              <a:solidFill>
                <a:srgbClr val="783D01"/>
              </a:solidFill>
            </a:endParaRPr>
          </a:p>
          <a:p>
            <a:pPr marL="203765" indent="-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Get knocked out</a:t>
            </a:r>
            <a:endParaRPr lang="en-US" b="1" dirty="0" smtClean="0">
              <a:solidFill>
                <a:srgbClr val="783D01"/>
              </a:solidFill>
            </a:endParaRPr>
          </a:p>
          <a:p>
            <a:pPr marL="203765" indent="-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Various answers</a:t>
            </a:r>
            <a:endParaRPr lang="en-US" b="1" dirty="0" smtClean="0">
              <a:solidFill>
                <a:srgbClr val="783D01"/>
              </a:solidFill>
            </a:endParaRPr>
          </a:p>
          <a:p>
            <a:endParaRPr lang="en-US" b="1" dirty="0">
              <a:solidFill>
                <a:srgbClr val="783D01"/>
              </a:solidFill>
            </a:endParaRPr>
          </a:p>
        </p:txBody>
      </p:sp>
      <p:pic>
        <p:nvPicPr>
          <p:cNvPr id="16" name="Picture 15" descr="DSC_0640.jpg"/>
          <p:cNvPicPr>
            <a:picLocks noChangeAspect="1"/>
          </p:cNvPicPr>
          <p:nvPr/>
        </p:nvPicPr>
        <p:blipFill>
          <a:blip r:embed="rId6"/>
          <a:srcRect r="8545" b="38174"/>
          <a:stretch>
            <a:fillRect/>
          </a:stretch>
        </p:blipFill>
        <p:spPr>
          <a:xfrm>
            <a:off x="7990702" y="1607477"/>
            <a:ext cx="1651809" cy="1732205"/>
          </a:xfrm>
          <a:prstGeom prst="rect">
            <a:avLst/>
          </a:prstGeom>
          <a:ln w="12700">
            <a:solidFill>
              <a:srgbClr val="783D01"/>
            </a:solidFill>
          </a:ln>
        </p:spPr>
      </p:pic>
      <p:pic>
        <p:nvPicPr>
          <p:cNvPr id="17" name="Picture 16" descr="DSC_0650.jpg"/>
          <p:cNvPicPr>
            <a:picLocks noChangeAspect="1"/>
          </p:cNvPicPr>
          <p:nvPr/>
        </p:nvPicPr>
        <p:blipFill>
          <a:blip r:embed="rId7"/>
          <a:srcRect l="26301" r="21913" b="13335"/>
          <a:stretch>
            <a:fillRect/>
          </a:stretch>
        </p:blipFill>
        <p:spPr>
          <a:xfrm>
            <a:off x="8030276" y="4655912"/>
            <a:ext cx="1572661" cy="1801044"/>
          </a:xfrm>
          <a:prstGeom prst="rect">
            <a:avLst/>
          </a:prstGeom>
          <a:ln w="12700">
            <a:solidFill>
              <a:srgbClr val="783D01"/>
            </a:solidFill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rchm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6" name="Picture 5" descr="African pattern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058400" cy="735787"/>
          </a:xfrm>
          <a:prstGeom prst="rect">
            <a:avLst/>
          </a:prstGeom>
        </p:spPr>
      </p:pic>
      <p:grpSp>
        <p:nvGrpSpPr>
          <p:cNvPr id="2" name="Group 11"/>
          <p:cNvGrpSpPr/>
          <p:nvPr/>
        </p:nvGrpSpPr>
        <p:grpSpPr>
          <a:xfrm>
            <a:off x="4687215" y="20522"/>
            <a:ext cx="683971" cy="704698"/>
            <a:chOff x="4529500" y="145944"/>
            <a:chExt cx="621792" cy="6217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4529500" y="145944"/>
              <a:ext cx="621792" cy="621792"/>
            </a:xfrm>
            <a:prstGeom prst="ellipse">
              <a:avLst/>
            </a:prstGeom>
            <a:solidFill>
              <a:srgbClr val="F2F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logo.t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500" y="145944"/>
              <a:ext cx="621792" cy="62179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267358" y="1523391"/>
            <a:ext cx="5819470" cy="5027302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b="1" dirty="0" smtClean="0">
                <a:solidFill>
                  <a:srgbClr val="783D01"/>
                </a:solidFill>
              </a:rPr>
              <a:t>What is a cavity?  </a:t>
            </a:r>
          </a:p>
          <a:p>
            <a:pPr marL="203765" indent="-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Small hole in a tooth</a:t>
            </a:r>
            <a:endParaRPr lang="en-US" b="1" dirty="0" smtClean="0">
              <a:solidFill>
                <a:srgbClr val="783D01"/>
              </a:solidFill>
            </a:endParaRPr>
          </a:p>
          <a:p>
            <a:r>
              <a:rPr lang="en-US" b="1" i="1" dirty="0" smtClean="0">
                <a:solidFill>
                  <a:srgbClr val="783D01"/>
                </a:solidFill>
              </a:rPr>
              <a:t>Photo of unhealthy teeth of a child</a:t>
            </a:r>
            <a:endParaRPr lang="en-US" b="1" dirty="0" smtClean="0">
              <a:solidFill>
                <a:srgbClr val="783D01"/>
              </a:solidFill>
            </a:endParaRPr>
          </a:p>
          <a:p>
            <a:r>
              <a:rPr lang="en-US" b="1" dirty="0" smtClean="0">
                <a:solidFill>
                  <a:srgbClr val="783D01"/>
                </a:solidFill>
              </a:rPr>
              <a:t>  </a:t>
            </a:r>
          </a:p>
          <a:p>
            <a:r>
              <a:rPr lang="en-US" b="1" dirty="0" smtClean="0">
                <a:solidFill>
                  <a:srgbClr val="783D01"/>
                </a:solidFill>
              </a:rPr>
              <a:t>What causes a cavity?</a:t>
            </a:r>
          </a:p>
          <a:p>
            <a:pPr marL="203765" indent="-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Eating food that is not-healthy </a:t>
            </a:r>
            <a:endParaRPr lang="en-US" b="1" dirty="0" smtClean="0">
              <a:solidFill>
                <a:srgbClr val="783D01"/>
              </a:solidFill>
            </a:endParaRPr>
          </a:p>
          <a:p>
            <a:pPr marL="203765" indent="-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Not brushing</a:t>
            </a:r>
            <a:endParaRPr lang="en-US" b="1" dirty="0" smtClean="0">
              <a:solidFill>
                <a:srgbClr val="783D01"/>
              </a:solidFill>
            </a:endParaRPr>
          </a:p>
          <a:p>
            <a:pPr marL="203765" indent="-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Sugar bugs</a:t>
            </a:r>
            <a:endParaRPr lang="en-US" b="1" dirty="0" smtClean="0">
              <a:solidFill>
                <a:srgbClr val="783D01"/>
              </a:solidFill>
            </a:endParaRPr>
          </a:p>
          <a:p>
            <a:pPr marL="203765" indent="-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Other answers</a:t>
            </a:r>
            <a:endParaRPr lang="en-US" b="1" dirty="0" smtClean="0">
              <a:solidFill>
                <a:srgbClr val="783D01"/>
              </a:solidFill>
            </a:endParaRPr>
          </a:p>
          <a:p>
            <a:r>
              <a:rPr lang="en-US" b="1" dirty="0" smtClean="0">
                <a:solidFill>
                  <a:srgbClr val="783D01"/>
                </a:solidFill>
              </a:rPr>
              <a:t> </a:t>
            </a:r>
          </a:p>
          <a:p>
            <a:r>
              <a:rPr lang="en-US" b="1" dirty="0" smtClean="0">
                <a:solidFill>
                  <a:srgbClr val="783D01"/>
                </a:solidFill>
              </a:rPr>
              <a:t>What are sugar bugs?  </a:t>
            </a:r>
          </a:p>
          <a:p>
            <a:pPr marL="203765" indent="-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A sticky, fuzzy, clear film on our teeth</a:t>
            </a:r>
            <a:endParaRPr lang="en-US" b="1" dirty="0" smtClean="0">
              <a:solidFill>
                <a:srgbClr val="783D01"/>
              </a:solidFill>
            </a:endParaRPr>
          </a:p>
          <a:p>
            <a:r>
              <a:rPr lang="en-US" b="1" dirty="0" smtClean="0">
                <a:solidFill>
                  <a:srgbClr val="783D01"/>
                </a:solidFill>
              </a:rPr>
              <a:t> </a:t>
            </a:r>
          </a:p>
          <a:p>
            <a:r>
              <a:rPr lang="en-US" b="1" dirty="0" smtClean="0">
                <a:solidFill>
                  <a:srgbClr val="783D01"/>
                </a:solidFill>
              </a:rPr>
              <a:t>Where do sugar bugs come from?</a:t>
            </a:r>
          </a:p>
          <a:p>
            <a:pPr marL="203765" indent="-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Various answers</a:t>
            </a:r>
            <a:endParaRPr lang="en-US" b="1" dirty="0" smtClean="0">
              <a:solidFill>
                <a:srgbClr val="783D01"/>
              </a:solidFill>
            </a:endParaRPr>
          </a:p>
          <a:p>
            <a:r>
              <a:rPr lang="en-US" b="1" dirty="0" smtClean="0">
                <a:solidFill>
                  <a:srgbClr val="783D01"/>
                </a:solidFill>
              </a:rPr>
              <a:t> </a:t>
            </a:r>
          </a:p>
          <a:p>
            <a:r>
              <a:rPr lang="en-US" b="1" dirty="0" smtClean="0">
                <a:solidFill>
                  <a:srgbClr val="783D01"/>
                </a:solidFill>
              </a:rPr>
              <a:t>How do you make sugar bugs go away?</a:t>
            </a:r>
          </a:p>
          <a:p>
            <a:pPr marL="203765" indent="-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By brushing and rinsing them away</a:t>
            </a:r>
            <a:endParaRPr lang="en-US" b="1" dirty="0" smtClean="0">
              <a:solidFill>
                <a:srgbClr val="783D01"/>
              </a:solidFill>
            </a:endParaRPr>
          </a:p>
          <a:p>
            <a:r>
              <a:rPr lang="en-US" b="1" dirty="0" smtClean="0">
                <a:solidFill>
                  <a:srgbClr val="783D01"/>
                </a:solidFill>
              </a:rPr>
              <a:t> </a:t>
            </a:r>
          </a:p>
          <a:p>
            <a:r>
              <a:rPr lang="en-US" b="1" dirty="0" smtClean="0">
                <a:solidFill>
                  <a:srgbClr val="783D01"/>
                </a:solidFill>
              </a:rPr>
              <a:t>Let’s talk about how you can take good care of your teeth</a:t>
            </a:r>
            <a:endParaRPr lang="en-US" b="1" dirty="0">
              <a:solidFill>
                <a:srgbClr val="783D01"/>
              </a:solidFill>
            </a:endParaRPr>
          </a:p>
        </p:txBody>
      </p:sp>
      <p:sp>
        <p:nvSpPr>
          <p:cNvPr id="9" name="Shape 104"/>
          <p:cNvSpPr/>
          <p:nvPr/>
        </p:nvSpPr>
        <p:spPr>
          <a:xfrm>
            <a:off x="5371186" y="1523391"/>
            <a:ext cx="2446868" cy="193401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9050">
            <a:solidFill>
              <a:srgbClr val="783D01"/>
            </a:solidFill>
          </a:ln>
        </p:spPr>
      </p:sp>
      <p:sp>
        <p:nvSpPr>
          <p:cNvPr id="10" name="Shape 105"/>
          <p:cNvSpPr/>
          <p:nvPr/>
        </p:nvSpPr>
        <p:spPr>
          <a:xfrm>
            <a:off x="6430107" y="4059942"/>
            <a:ext cx="2215587" cy="170701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9050">
            <a:solidFill>
              <a:srgbClr val="783D01"/>
            </a:solidFill>
          </a:ln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rchm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6" name="Picture 5" descr="African pattern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058400" cy="7357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89598" y="795436"/>
            <a:ext cx="6015037" cy="518375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sz="2700" b="1" dirty="0" smtClean="0">
                <a:solidFill>
                  <a:srgbClr val="8A181B"/>
                </a:solidFill>
              </a:rPr>
              <a:t>TOOTH MODEL and TOOTHBRUSH</a:t>
            </a:r>
            <a:endParaRPr lang="en-US" sz="2700" b="1" dirty="0">
              <a:solidFill>
                <a:srgbClr val="8A181B"/>
              </a:solidFill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4687215" y="20522"/>
            <a:ext cx="683971" cy="704698"/>
            <a:chOff x="4529500" y="145944"/>
            <a:chExt cx="621792" cy="6217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4529500" y="145944"/>
              <a:ext cx="621792" cy="621792"/>
            </a:xfrm>
            <a:prstGeom prst="ellipse">
              <a:avLst/>
            </a:prstGeom>
            <a:solidFill>
              <a:srgbClr val="F2F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logo.t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500" y="145944"/>
              <a:ext cx="621792" cy="62179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764438" y="2084767"/>
            <a:ext cx="8735333" cy="2318868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pPr marL="203765" indent="-203765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783D01"/>
                </a:solidFill>
              </a:rPr>
              <a:t>Demonstrate </a:t>
            </a:r>
            <a:r>
              <a:rPr lang="en-US" b="1" i="1" dirty="0" smtClean="0">
                <a:solidFill>
                  <a:srgbClr val="783D01"/>
                </a:solidFill>
              </a:rPr>
              <a:t>how to brush</a:t>
            </a:r>
          </a:p>
          <a:p>
            <a:pPr marL="509412" lvl="2" indent="-203765">
              <a:buFont typeface="Courier New" pitchFamily="49" charset="0"/>
              <a:buChar char="o"/>
            </a:pPr>
            <a:r>
              <a:rPr lang="en-US" dirty="0" smtClean="0">
                <a:solidFill>
                  <a:srgbClr val="783D01"/>
                </a:solidFill>
              </a:rPr>
              <a:t>Brush 2x’s/day for 2 minutes each time</a:t>
            </a:r>
          </a:p>
          <a:p>
            <a:pPr marL="509412" lvl="2" indent="-203765">
              <a:buFont typeface="Courier New" pitchFamily="49" charset="0"/>
              <a:buChar char="o"/>
            </a:pPr>
            <a:r>
              <a:rPr lang="en-US" dirty="0" smtClean="0">
                <a:solidFill>
                  <a:srgbClr val="783D01"/>
                </a:solidFill>
              </a:rPr>
              <a:t>Brush in small circles</a:t>
            </a:r>
          </a:p>
          <a:p>
            <a:pPr marL="509412" lvl="2" indent="-203765">
              <a:buFont typeface="Courier New" pitchFamily="49" charset="0"/>
              <a:buChar char="o"/>
            </a:pPr>
            <a:r>
              <a:rPr lang="en-US" dirty="0" smtClean="0">
                <a:solidFill>
                  <a:srgbClr val="783D01"/>
                </a:solidFill>
              </a:rPr>
              <a:t>Be gentle, not rough.  Do not scrub.</a:t>
            </a:r>
          </a:p>
          <a:p>
            <a:pPr marL="509412" lvl="2" indent="-203765">
              <a:buFont typeface="Courier New" pitchFamily="49" charset="0"/>
              <a:buChar char="o"/>
            </a:pPr>
            <a:r>
              <a:rPr lang="en-US" dirty="0" smtClean="0">
                <a:solidFill>
                  <a:srgbClr val="783D01"/>
                </a:solidFill>
              </a:rPr>
              <a:t>Brush the teeth and the gums where sugar bugs like to hide</a:t>
            </a:r>
          </a:p>
          <a:p>
            <a:pPr marL="509412" lvl="2" indent="-203765">
              <a:buFont typeface="Courier New" pitchFamily="49" charset="0"/>
              <a:buChar char="o"/>
            </a:pPr>
            <a:r>
              <a:rPr lang="en-US" dirty="0" smtClean="0">
                <a:solidFill>
                  <a:srgbClr val="783D01"/>
                </a:solidFill>
              </a:rPr>
              <a:t>Brush all surfaces of the teeth: inside, outside, the side you chew with, top and bottom </a:t>
            </a:r>
          </a:p>
          <a:p>
            <a:pPr marL="509412" lvl="2" indent="-203765">
              <a:buFont typeface="Courier New" pitchFamily="49" charset="0"/>
              <a:buChar char="o"/>
            </a:pPr>
            <a:r>
              <a:rPr lang="en-US" dirty="0" smtClean="0">
                <a:solidFill>
                  <a:srgbClr val="783D01"/>
                </a:solidFill>
              </a:rPr>
              <a:t>Don’t forget to brush your tongue!  Sugar bugs like to hide there too.</a:t>
            </a:r>
          </a:p>
          <a:p>
            <a:pPr marL="509412" lvl="2" indent="-203765">
              <a:buFont typeface="Courier New" pitchFamily="49" charset="0"/>
              <a:buChar char="o"/>
            </a:pPr>
            <a:r>
              <a:rPr lang="en-US" dirty="0" smtClean="0">
                <a:solidFill>
                  <a:srgbClr val="783D01"/>
                </a:solidFill>
              </a:rPr>
              <a:t>After you are done brushing, swish water in your mouth and spit it out.  Do not swallow it.</a:t>
            </a:r>
          </a:p>
          <a:p>
            <a:pPr marL="203765" indent="-203765">
              <a:buFont typeface="Arial" pitchFamily="34" charset="0"/>
              <a:buChar char="•"/>
            </a:pPr>
            <a:r>
              <a:rPr lang="en-US" dirty="0" smtClean="0">
                <a:solidFill>
                  <a:srgbClr val="783D01"/>
                </a:solidFill>
              </a:rPr>
              <a:t>If you did a really good job, your teeth will look and feel clean</a:t>
            </a:r>
            <a:r>
              <a:rPr lang="en-US" dirty="0" smtClean="0">
                <a:solidFill>
                  <a:srgbClr val="783D01"/>
                </a:solidFill>
              </a:rPr>
              <a:t>!</a:t>
            </a:r>
            <a:endParaRPr lang="en-US" dirty="0" smtClean="0">
              <a:solidFill>
                <a:srgbClr val="783D0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4438" y="1616660"/>
            <a:ext cx="1650060" cy="349098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b="1" dirty="0" smtClean="0">
                <a:solidFill>
                  <a:srgbClr val="783D01"/>
                </a:solidFill>
              </a:rPr>
              <a:t>TOOTHBRUSH</a:t>
            </a:r>
            <a:endParaRPr lang="en-US" b="1" dirty="0">
              <a:solidFill>
                <a:srgbClr val="783D0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4438" y="4974336"/>
            <a:ext cx="6356909" cy="2058000"/>
          </a:xfrm>
          <a:prstGeom prst="rect">
            <a:avLst/>
          </a:prstGeom>
        </p:spPr>
        <p:txBody>
          <a:bodyPr wrap="square" lIns="101882" tIns="50941" rIns="101882" bIns="50941">
            <a:spAutoFit/>
          </a:bodyPr>
          <a:lstStyle/>
          <a:p>
            <a:pPr marL="203765" indent="-203765">
              <a:buFont typeface="Arial" pitchFamily="34" charset="0"/>
              <a:buChar char="•"/>
            </a:pPr>
            <a:r>
              <a:rPr lang="en-US" dirty="0" smtClean="0">
                <a:solidFill>
                  <a:srgbClr val="783D01"/>
                </a:solidFill>
              </a:rPr>
              <a:t>How </a:t>
            </a:r>
            <a:r>
              <a:rPr lang="en-US" dirty="0" smtClean="0">
                <a:solidFill>
                  <a:srgbClr val="783D01"/>
                </a:solidFill>
              </a:rPr>
              <a:t>do you use toothpaste?</a:t>
            </a:r>
          </a:p>
          <a:p>
            <a:pPr marL="509412" lvl="1" indent="-203765"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783D01"/>
                </a:solidFill>
              </a:rPr>
              <a:t>Various answers </a:t>
            </a:r>
            <a:endParaRPr lang="en-US" dirty="0" smtClean="0">
              <a:solidFill>
                <a:srgbClr val="783D01"/>
              </a:solidFill>
            </a:endParaRPr>
          </a:p>
          <a:p>
            <a:pPr lvl="0"/>
            <a:r>
              <a:rPr lang="en-US" i="1" dirty="0" smtClean="0">
                <a:solidFill>
                  <a:srgbClr val="783D01"/>
                </a:solidFill>
              </a:rPr>
              <a:t>Photo of how much toothpaste to use</a:t>
            </a:r>
            <a:endParaRPr lang="en-US" dirty="0" smtClean="0">
              <a:solidFill>
                <a:srgbClr val="783D01"/>
              </a:solidFill>
            </a:endParaRPr>
          </a:p>
          <a:p>
            <a:pPr marL="203765" indent="-203765">
              <a:buFont typeface="Arial" pitchFamily="34" charset="0"/>
              <a:buChar char="•"/>
            </a:pPr>
            <a:r>
              <a:rPr lang="en-US" dirty="0" smtClean="0">
                <a:solidFill>
                  <a:srgbClr val="783D01"/>
                </a:solidFill>
              </a:rPr>
              <a:t>Remember that toothpaste is not food, so don’t eat it</a:t>
            </a:r>
          </a:p>
          <a:p>
            <a:pPr marL="203765" indent="-203765">
              <a:buFont typeface="Arial" pitchFamily="34" charset="0"/>
              <a:buChar char="•"/>
            </a:pPr>
            <a:r>
              <a:rPr lang="en-US" dirty="0" smtClean="0">
                <a:solidFill>
                  <a:srgbClr val="783D01"/>
                </a:solidFill>
              </a:rPr>
              <a:t>What do you do if you run out of toothpaste?</a:t>
            </a:r>
          </a:p>
          <a:p>
            <a:pPr marL="509412" lvl="1" indent="-203765">
              <a:buFont typeface="Courier New" pitchFamily="49" charset="0"/>
              <a:buChar char="o"/>
            </a:pPr>
            <a:r>
              <a:rPr lang="en-US" dirty="0" smtClean="0">
                <a:solidFill>
                  <a:srgbClr val="783D01"/>
                </a:solidFill>
              </a:rPr>
              <a:t>Still use your toothbrush with water to get the sugar bugs off </a:t>
            </a:r>
          </a:p>
          <a:p>
            <a:pPr marL="509412" lvl="1" indent="-203765">
              <a:buFont typeface="Courier New" pitchFamily="49" charset="0"/>
              <a:buChar char="o"/>
            </a:pPr>
            <a:r>
              <a:rPr lang="en-US" dirty="0" smtClean="0">
                <a:solidFill>
                  <a:srgbClr val="783D01"/>
                </a:solidFill>
              </a:rPr>
              <a:t>If you don’t have a toothbrush, you can rinse your teeth </a:t>
            </a:r>
          </a:p>
          <a:p>
            <a:endParaRPr lang="en-US" dirty="0">
              <a:solidFill>
                <a:srgbClr val="783D0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4439" y="4506229"/>
            <a:ext cx="1605176" cy="349098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b="1" dirty="0" smtClean="0">
                <a:solidFill>
                  <a:srgbClr val="783D01"/>
                </a:solidFill>
              </a:rPr>
              <a:t>TOOTHPASTE</a:t>
            </a:r>
            <a:endParaRPr lang="en-US" b="1" dirty="0">
              <a:solidFill>
                <a:srgbClr val="783D01"/>
              </a:solidFill>
            </a:endParaRPr>
          </a:p>
        </p:txBody>
      </p:sp>
      <p:pic>
        <p:nvPicPr>
          <p:cNvPr id="15" name="Picture 14" descr="TOOTHBRUS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420" y="4855043"/>
            <a:ext cx="2249170" cy="1784773"/>
          </a:xfrm>
          <a:prstGeom prst="rect">
            <a:avLst/>
          </a:prstGeom>
          <a:ln w="19050">
            <a:solidFill>
              <a:srgbClr val="783D01"/>
            </a:solidFill>
          </a:ln>
        </p:spPr>
      </p:pic>
      <p:pic>
        <p:nvPicPr>
          <p:cNvPr id="16" name="Picture 15" descr="BRUSHING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4480" y="1839585"/>
            <a:ext cx="4693920" cy="113707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rchm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14" y="0"/>
            <a:ext cx="10058400" cy="7772400"/>
          </a:xfrm>
          <a:prstGeom prst="rect">
            <a:avLst/>
          </a:prstGeom>
        </p:spPr>
      </p:pic>
      <p:pic>
        <p:nvPicPr>
          <p:cNvPr id="6" name="Picture 5" descr="African pattern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14" y="0"/>
            <a:ext cx="10058400" cy="7357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76464" y="795436"/>
            <a:ext cx="7776737" cy="410654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sz="2000" b="1" dirty="0" smtClean="0">
                <a:solidFill>
                  <a:srgbClr val="8A181B"/>
                </a:solidFill>
              </a:rPr>
              <a:t>HEALTHY FOOD/NOT-HEALTHY FOOD TOOTH BOARD GAME</a:t>
            </a:r>
            <a:endParaRPr lang="en-US" sz="2000" b="1" dirty="0">
              <a:solidFill>
                <a:srgbClr val="8A181B"/>
              </a:solidFill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4687215" y="20522"/>
            <a:ext cx="683971" cy="704698"/>
            <a:chOff x="4529500" y="145944"/>
            <a:chExt cx="621792" cy="6217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4529500" y="145944"/>
              <a:ext cx="621792" cy="621792"/>
            </a:xfrm>
            <a:prstGeom prst="ellipse">
              <a:avLst/>
            </a:prstGeom>
            <a:solidFill>
              <a:srgbClr val="F2F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logo.t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500" y="145944"/>
              <a:ext cx="621792" cy="62179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894990" y="1922317"/>
            <a:ext cx="706026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880" lvl="0" indent="-182880">
              <a:lnSpc>
                <a:spcPct val="150000"/>
              </a:lnSpc>
              <a:buFont typeface="Arial" pitchFamily="34" charset="0"/>
              <a:buChar char="•"/>
            </a:pPr>
            <a:r>
              <a:rPr lang="en-US" i="1" dirty="0" smtClean="0">
                <a:solidFill>
                  <a:srgbClr val="783D01"/>
                </a:solidFill>
              </a:rPr>
              <a:t>Not-healthy </a:t>
            </a:r>
            <a:r>
              <a:rPr lang="en-US" i="1" dirty="0" smtClean="0">
                <a:solidFill>
                  <a:srgbClr val="783D01"/>
                </a:solidFill>
              </a:rPr>
              <a:t>foods stick to teeth</a:t>
            </a:r>
            <a:endParaRPr lang="en-US" dirty="0" smtClean="0">
              <a:solidFill>
                <a:srgbClr val="783D01"/>
              </a:solidFill>
            </a:endParaRPr>
          </a:p>
          <a:p>
            <a:pPr marL="182880" lvl="0" indent="-182880">
              <a:lnSpc>
                <a:spcPct val="150000"/>
              </a:lnSpc>
              <a:buFont typeface="Arial" pitchFamily="34" charset="0"/>
              <a:buChar char="•"/>
            </a:pPr>
            <a:r>
              <a:rPr lang="en-US" i="1" dirty="0" smtClean="0">
                <a:solidFill>
                  <a:srgbClr val="783D01"/>
                </a:solidFill>
              </a:rPr>
              <a:t>Healthy food falls off</a:t>
            </a:r>
            <a:endParaRPr lang="en-US" dirty="0" smtClean="0">
              <a:solidFill>
                <a:srgbClr val="783D01"/>
              </a:solidFill>
            </a:endParaRPr>
          </a:p>
          <a:p>
            <a:pPr marL="182880" lvl="0" indent="-182880">
              <a:lnSpc>
                <a:spcPct val="150000"/>
              </a:lnSpc>
              <a:buFont typeface="Arial" pitchFamily="34" charset="0"/>
              <a:buChar char="•"/>
            </a:pPr>
            <a:r>
              <a:rPr lang="en-US" i="1" dirty="0" smtClean="0">
                <a:solidFill>
                  <a:srgbClr val="783D01"/>
                </a:solidFill>
              </a:rPr>
              <a:t>Sugar bugs stick to not-healthy food</a:t>
            </a:r>
            <a:endParaRPr lang="en-US" dirty="0" smtClean="0">
              <a:solidFill>
                <a:srgbClr val="783D01"/>
              </a:solidFill>
            </a:endParaRPr>
          </a:p>
          <a:p>
            <a:pPr marL="182880" lvl="0" indent="-182880">
              <a:lnSpc>
                <a:spcPct val="150000"/>
              </a:lnSpc>
              <a:buFont typeface="Arial" pitchFamily="34" charset="0"/>
              <a:buChar char="•"/>
            </a:pPr>
            <a:r>
              <a:rPr lang="en-US" i="1" dirty="0" smtClean="0">
                <a:solidFill>
                  <a:srgbClr val="783D01"/>
                </a:solidFill>
              </a:rPr>
              <a:t>“Treat” means not all the time but sometimes</a:t>
            </a:r>
            <a:endParaRPr lang="en-US" dirty="0" smtClean="0">
              <a:solidFill>
                <a:srgbClr val="783D01"/>
              </a:solidFill>
            </a:endParaRPr>
          </a:p>
          <a:p>
            <a:pPr marL="182880" lvl="0" indent="-182880">
              <a:lnSpc>
                <a:spcPct val="150000"/>
              </a:lnSpc>
              <a:buFont typeface="Arial" pitchFamily="34" charset="0"/>
              <a:buChar char="•"/>
            </a:pPr>
            <a:r>
              <a:rPr lang="en-US" i="1" dirty="0" smtClean="0">
                <a:solidFill>
                  <a:srgbClr val="783D01"/>
                </a:solidFill>
              </a:rPr>
              <a:t>When we do have a treat, we know to brush our teeth or rinse our </a:t>
            </a:r>
            <a:r>
              <a:rPr lang="en-US" i="1" dirty="0" smtClean="0">
                <a:solidFill>
                  <a:srgbClr val="783D01"/>
                </a:solidFill>
              </a:rPr>
              <a:t>mouths</a:t>
            </a:r>
            <a:endParaRPr lang="en-US" dirty="0" smtClean="0">
              <a:solidFill>
                <a:srgbClr val="783D01"/>
              </a:solidFill>
            </a:endParaRPr>
          </a:p>
        </p:txBody>
      </p:sp>
      <p:sp>
        <p:nvSpPr>
          <p:cNvPr id="9" name="Shape 105"/>
          <p:cNvSpPr/>
          <p:nvPr/>
        </p:nvSpPr>
        <p:spPr>
          <a:xfrm>
            <a:off x="6107989" y="1690814"/>
            <a:ext cx="2215587" cy="170701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9050">
            <a:solidFill>
              <a:srgbClr val="783D01"/>
            </a:solidFill>
          </a:ln>
        </p:spPr>
      </p:sp>
      <p:sp>
        <p:nvSpPr>
          <p:cNvPr id="10" name="TextBox 9"/>
          <p:cNvSpPr txBox="1"/>
          <p:nvPr/>
        </p:nvSpPr>
        <p:spPr>
          <a:xfrm>
            <a:off x="894990" y="4182160"/>
            <a:ext cx="75844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880" lvl="0" indent="-18288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783D01"/>
                </a:solidFill>
              </a:rPr>
              <a:t>Let’s </a:t>
            </a:r>
            <a:r>
              <a:rPr lang="en-US" dirty="0" smtClean="0">
                <a:solidFill>
                  <a:srgbClr val="783D01"/>
                </a:solidFill>
              </a:rPr>
              <a:t>play the game.  When we show you one of the foods, </a:t>
            </a:r>
          </a:p>
          <a:p>
            <a:pPr marL="182880" lvl="0" indent="-18288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783D01"/>
                </a:solidFill>
              </a:rPr>
              <a:t>If you think is not-healthy, that it </a:t>
            </a:r>
            <a:r>
              <a:rPr lang="en-US" b="1" u="sng" dirty="0" smtClean="0">
                <a:solidFill>
                  <a:srgbClr val="783D01"/>
                </a:solidFill>
              </a:rPr>
              <a:t>will</a:t>
            </a:r>
            <a:r>
              <a:rPr lang="en-US" dirty="0" smtClean="0">
                <a:solidFill>
                  <a:srgbClr val="783D01"/>
                </a:solidFill>
              </a:rPr>
              <a:t> stick to the tooth, raise your hand.</a:t>
            </a:r>
          </a:p>
          <a:p>
            <a:pPr marL="182880" lvl="0" indent="-18288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783D01"/>
                </a:solidFill>
              </a:rPr>
              <a:t>If you think it is healthy, that it will </a:t>
            </a:r>
            <a:r>
              <a:rPr lang="en-US" b="1" u="sng" dirty="0" smtClean="0">
                <a:solidFill>
                  <a:srgbClr val="783D01"/>
                </a:solidFill>
              </a:rPr>
              <a:t>not</a:t>
            </a:r>
            <a:r>
              <a:rPr lang="en-US" dirty="0" smtClean="0">
                <a:solidFill>
                  <a:srgbClr val="783D01"/>
                </a:solidFill>
              </a:rPr>
              <a:t> stick to the tooth, show us your big smile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rchm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6" name="Picture 5" descr="African pattern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058400" cy="735787"/>
          </a:xfrm>
          <a:prstGeom prst="rect">
            <a:avLst/>
          </a:prstGeom>
        </p:spPr>
      </p:pic>
      <p:grpSp>
        <p:nvGrpSpPr>
          <p:cNvPr id="2" name="Group 11"/>
          <p:cNvGrpSpPr/>
          <p:nvPr/>
        </p:nvGrpSpPr>
        <p:grpSpPr>
          <a:xfrm>
            <a:off x="4687215" y="20522"/>
            <a:ext cx="683971" cy="704698"/>
            <a:chOff x="4529500" y="145944"/>
            <a:chExt cx="621792" cy="6217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4529500" y="145944"/>
              <a:ext cx="621792" cy="621792"/>
            </a:xfrm>
            <a:prstGeom prst="ellipse">
              <a:avLst/>
            </a:prstGeom>
            <a:solidFill>
              <a:srgbClr val="F2F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logo.t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500" y="145944"/>
              <a:ext cx="621792" cy="62179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2675707" y="795436"/>
            <a:ext cx="4706986" cy="518375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sz="2700" b="1" dirty="0" smtClean="0">
                <a:solidFill>
                  <a:srgbClr val="8A181B"/>
                </a:solidFill>
              </a:rPr>
              <a:t>REVIEW and CONCLUSION</a:t>
            </a:r>
            <a:endParaRPr lang="en-US" sz="2700" b="1" dirty="0">
              <a:solidFill>
                <a:srgbClr val="8A181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8910" y="1527464"/>
            <a:ext cx="4402487" cy="1956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880" lvl="0" indent="-182880">
              <a:lnSpc>
                <a:spcPts val="21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783D01"/>
                </a:solidFill>
              </a:rPr>
              <a:t>Why </a:t>
            </a:r>
            <a:r>
              <a:rPr lang="en-US" dirty="0" smtClean="0">
                <a:solidFill>
                  <a:srgbClr val="783D01"/>
                </a:solidFill>
              </a:rPr>
              <a:t>do we have teeth?</a:t>
            </a:r>
          </a:p>
          <a:p>
            <a:pPr marL="182880" lvl="0" indent="-182880">
              <a:lnSpc>
                <a:spcPts val="21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783D01"/>
                </a:solidFill>
              </a:rPr>
              <a:t>How many sets of teeth do we get?  </a:t>
            </a:r>
          </a:p>
          <a:p>
            <a:pPr marL="182880" lvl="0" indent="-182880">
              <a:lnSpc>
                <a:spcPts val="21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783D01"/>
                </a:solidFill>
              </a:rPr>
              <a:t>How many baby teeth do we have?</a:t>
            </a:r>
          </a:p>
          <a:p>
            <a:pPr marL="182880" lvl="0" indent="-182880">
              <a:lnSpc>
                <a:spcPts val="21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783D01"/>
                </a:solidFill>
              </a:rPr>
              <a:t>Why do we lose our baby teeth? </a:t>
            </a:r>
          </a:p>
          <a:p>
            <a:pPr marL="182880" lvl="0" indent="-182880">
              <a:lnSpc>
                <a:spcPts val="21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783D01"/>
                </a:solidFill>
              </a:rPr>
              <a:t>How many adult teeth do we get?</a:t>
            </a:r>
          </a:p>
          <a:p>
            <a:pPr marL="182880" lvl="0" indent="-182880">
              <a:lnSpc>
                <a:spcPts val="21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783D01"/>
                </a:solidFill>
              </a:rPr>
              <a:t>Why is it important to take care of our teeth?</a:t>
            </a:r>
          </a:p>
          <a:p>
            <a:pPr marL="182880" lvl="0" indent="-182880">
              <a:lnSpc>
                <a:spcPts val="21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783D01"/>
                </a:solidFill>
              </a:rPr>
              <a:t>How can we keep our teeth healthy</a:t>
            </a:r>
            <a:r>
              <a:rPr lang="en-US" dirty="0" smtClean="0">
                <a:solidFill>
                  <a:srgbClr val="783D01"/>
                </a:solidFill>
              </a:rPr>
              <a:t>?</a:t>
            </a:r>
            <a:endParaRPr lang="en-US" dirty="0" smtClean="0">
              <a:solidFill>
                <a:srgbClr val="783D0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8910" y="1267562"/>
            <a:ext cx="1013667" cy="349098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b="1" dirty="0" smtClean="0">
                <a:solidFill>
                  <a:srgbClr val="783D01"/>
                </a:solidFill>
              </a:rPr>
              <a:t>REVIEW</a:t>
            </a:r>
            <a:endParaRPr lang="en-US" b="1" dirty="0">
              <a:solidFill>
                <a:srgbClr val="783D0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8910" y="3570280"/>
            <a:ext cx="1582734" cy="349098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US" b="1" dirty="0" smtClean="0">
                <a:solidFill>
                  <a:srgbClr val="783D01"/>
                </a:solidFill>
              </a:rPr>
              <a:t>CONCLUSION</a:t>
            </a:r>
            <a:endParaRPr lang="en-US" b="1" dirty="0">
              <a:solidFill>
                <a:srgbClr val="783D0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8910" y="3886200"/>
            <a:ext cx="631767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783D01"/>
                </a:solidFill>
              </a:rPr>
              <a:t>Thank you for listening so carefully.</a:t>
            </a:r>
          </a:p>
          <a:p>
            <a:r>
              <a:rPr lang="en-US" dirty="0" smtClean="0">
                <a:solidFill>
                  <a:srgbClr val="783D01"/>
                </a:solidFill>
              </a:rPr>
              <a:t> </a:t>
            </a:r>
          </a:p>
          <a:p>
            <a:r>
              <a:rPr lang="en-US" dirty="0" smtClean="0">
                <a:solidFill>
                  <a:srgbClr val="783D01"/>
                </a:solidFill>
              </a:rPr>
              <a:t>We hope you’ll take very good care of your teeth.</a:t>
            </a:r>
          </a:p>
          <a:p>
            <a:r>
              <a:rPr lang="en-US" dirty="0" smtClean="0">
                <a:solidFill>
                  <a:srgbClr val="783D01"/>
                </a:solidFill>
              </a:rPr>
              <a:t> </a:t>
            </a:r>
          </a:p>
          <a:p>
            <a:r>
              <a:rPr lang="en-US" dirty="0" smtClean="0">
                <a:solidFill>
                  <a:srgbClr val="783D01"/>
                </a:solidFill>
              </a:rPr>
              <a:t>Let’s sing a Tooth Song:  (</a:t>
            </a:r>
            <a:r>
              <a:rPr lang="en-US" i="1" dirty="0" smtClean="0">
                <a:solidFill>
                  <a:srgbClr val="783D01"/>
                </a:solidFill>
              </a:rPr>
              <a:t>Tune of Twinkle </a:t>
            </a:r>
            <a:r>
              <a:rPr lang="en-US" i="1" dirty="0" smtClean="0">
                <a:solidFill>
                  <a:srgbClr val="783D01"/>
                </a:solidFill>
              </a:rPr>
              <a:t>Twinkle</a:t>
            </a:r>
            <a:r>
              <a:rPr lang="en-US" i="1" dirty="0" smtClean="0">
                <a:solidFill>
                  <a:srgbClr val="783D01"/>
                </a:solidFill>
              </a:rPr>
              <a:t> Little Star</a:t>
            </a:r>
            <a:r>
              <a:rPr lang="en-US" dirty="0" smtClean="0">
                <a:solidFill>
                  <a:srgbClr val="783D01"/>
                </a:solidFill>
              </a:rPr>
              <a:t>)</a:t>
            </a:r>
          </a:p>
          <a:p>
            <a:r>
              <a:rPr lang="en-US" i="1" dirty="0" smtClean="0">
                <a:solidFill>
                  <a:srgbClr val="783D01"/>
                </a:solidFill>
              </a:rPr>
              <a:t>“Get my toothpaste, get my brush</a:t>
            </a:r>
            <a:endParaRPr lang="en-US" dirty="0" smtClean="0">
              <a:solidFill>
                <a:srgbClr val="783D01"/>
              </a:solidFill>
            </a:endParaRPr>
          </a:p>
          <a:p>
            <a:r>
              <a:rPr lang="en-US" i="1" dirty="0" smtClean="0">
                <a:solidFill>
                  <a:srgbClr val="783D01"/>
                </a:solidFill>
              </a:rPr>
              <a:t>I won’t hurry, I won’t rush.</a:t>
            </a:r>
            <a:endParaRPr lang="en-US" dirty="0" smtClean="0">
              <a:solidFill>
                <a:srgbClr val="783D01"/>
              </a:solidFill>
            </a:endParaRPr>
          </a:p>
          <a:p>
            <a:r>
              <a:rPr lang="en-US" i="1" dirty="0" smtClean="0">
                <a:solidFill>
                  <a:srgbClr val="783D01"/>
                </a:solidFill>
              </a:rPr>
              <a:t> </a:t>
            </a:r>
            <a:endParaRPr lang="en-US" dirty="0" smtClean="0">
              <a:solidFill>
                <a:srgbClr val="783D01"/>
              </a:solidFill>
            </a:endParaRPr>
          </a:p>
          <a:p>
            <a:r>
              <a:rPr lang="en-US" i="1" dirty="0" smtClean="0">
                <a:solidFill>
                  <a:srgbClr val="783D01"/>
                </a:solidFill>
              </a:rPr>
              <a:t>“Making sure my teeth are clean</a:t>
            </a:r>
            <a:endParaRPr lang="en-US" dirty="0" smtClean="0">
              <a:solidFill>
                <a:srgbClr val="783D01"/>
              </a:solidFill>
            </a:endParaRPr>
          </a:p>
          <a:p>
            <a:r>
              <a:rPr lang="en-US" i="1" dirty="0" smtClean="0">
                <a:solidFill>
                  <a:srgbClr val="783D01"/>
                </a:solidFill>
              </a:rPr>
              <a:t>Front and back and in-between.</a:t>
            </a:r>
            <a:endParaRPr lang="en-US" dirty="0" smtClean="0">
              <a:solidFill>
                <a:srgbClr val="783D01"/>
              </a:solidFill>
            </a:endParaRPr>
          </a:p>
          <a:p>
            <a:r>
              <a:rPr lang="en-US" i="1" dirty="0" smtClean="0">
                <a:solidFill>
                  <a:srgbClr val="783D01"/>
                </a:solidFill>
              </a:rPr>
              <a:t> </a:t>
            </a:r>
            <a:endParaRPr lang="en-US" dirty="0" smtClean="0">
              <a:solidFill>
                <a:srgbClr val="783D01"/>
              </a:solidFill>
            </a:endParaRPr>
          </a:p>
          <a:p>
            <a:r>
              <a:rPr lang="en-US" i="1" dirty="0" smtClean="0">
                <a:solidFill>
                  <a:srgbClr val="783D01"/>
                </a:solidFill>
              </a:rPr>
              <a:t>“When I brush for quite a while</a:t>
            </a:r>
            <a:endParaRPr lang="en-US" dirty="0" smtClean="0">
              <a:solidFill>
                <a:srgbClr val="783D01"/>
              </a:solidFill>
            </a:endParaRPr>
          </a:p>
          <a:p>
            <a:r>
              <a:rPr lang="en-US" i="1" dirty="0" smtClean="0">
                <a:solidFill>
                  <a:srgbClr val="783D01"/>
                </a:solidFill>
              </a:rPr>
              <a:t>I will have a happy smile</a:t>
            </a:r>
            <a:endParaRPr lang="en-US" dirty="0">
              <a:solidFill>
                <a:srgbClr val="783D01"/>
              </a:solidFill>
            </a:endParaRPr>
          </a:p>
        </p:txBody>
      </p:sp>
      <p:pic>
        <p:nvPicPr>
          <p:cNvPr id="16" name="Picture 4" descr="http://3.bp.blogspot.com/_9DmOwMuDkok/TDsJ7fEAEUI/AAAAAAAADVk/qLfAFcXnMhQ/s1600/_MG_0285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 l="13964" t="29295" r="20808" b="19679"/>
          <a:stretch>
            <a:fillRect/>
          </a:stretch>
        </p:blipFill>
        <p:spPr bwMode="auto">
          <a:xfrm>
            <a:off x="5347219" y="5327145"/>
            <a:ext cx="4238728" cy="2279000"/>
          </a:xfrm>
          <a:prstGeom prst="rect">
            <a:avLst/>
          </a:prstGeom>
          <a:noFill/>
          <a:ln w="15875">
            <a:solidFill>
              <a:srgbClr val="8A181B"/>
            </a:solidFill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4523</TotalTime>
  <Words>558</Words>
  <Application>Microsoft Office PowerPoint</Application>
  <PresentationFormat>Custom</PresentationFormat>
  <Paragraphs>160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/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Children</dc:title>
  <dc:creator>Dr. Karen SOKAL-GUTIERREZ, MD</dc:creator>
  <cp:lastModifiedBy>LPL Financial</cp:lastModifiedBy>
  <cp:revision>103</cp:revision>
  <dcterms:modified xsi:type="dcterms:W3CDTF">2013-07-15T21:04:48Z</dcterms:modified>
</cp:coreProperties>
</file>