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Authors.xml" ContentType="application/vnd.openxmlformats-officedocument.presentationml.commentAuthors+xml"/>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Lst>
  <p:notesMasterIdLst>
    <p:notesMasterId r:id="rId20"/>
  </p:notesMasterIdLst>
  <p:sldIdLst>
    <p:sldId id="256" r:id="rId2"/>
    <p:sldId id="257" r:id="rId3"/>
    <p:sldId id="298" r:id="rId4"/>
    <p:sldId id="290" r:id="rId5"/>
    <p:sldId id="274" r:id="rId6"/>
    <p:sldId id="291" r:id="rId7"/>
    <p:sldId id="284" r:id="rId8"/>
    <p:sldId id="292" r:id="rId9"/>
    <p:sldId id="301" r:id="rId10"/>
    <p:sldId id="293" r:id="rId11"/>
    <p:sldId id="294" r:id="rId12"/>
    <p:sldId id="306" r:id="rId13"/>
    <p:sldId id="295" r:id="rId14"/>
    <p:sldId id="307" r:id="rId15"/>
    <p:sldId id="304" r:id="rId16"/>
    <p:sldId id="308" r:id="rId17"/>
    <p:sldId id="296" r:id="rId18"/>
    <p:sldId id="297" r:id="rId19"/>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Peterson" initials="" lastIdx="4" clrIdx="0"/>
  <p:cmAuthor id="1" name="Sean Jones"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83D01"/>
    <a:srgbClr val="F2F0D7"/>
    <a:srgbClr val="8A181B"/>
    <a:srgbClr val="00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defRPr sz="1200" b="0" i="0" u="none" strike="noStrike" cap="none" baseline="0"/>
            </a:lvl1pPr>
            <a:lvl2pPr>
              <a:defRPr/>
            </a:lvl2pPr>
            <a:lvl3pPr>
              <a:defRPr/>
            </a:lvl3pPr>
            <a:lvl4pPr>
              <a:defRPr/>
            </a:lvl4pPr>
            <a:lvl5pPr>
              <a:defRPr/>
            </a:lvl5pPr>
            <a:lvl6pPr>
              <a:defRPr/>
            </a:lvl6pPr>
            <a:lvl7pPr>
              <a:defRPr/>
            </a:lvl7pPr>
            <a:lvl8pPr>
              <a:defRPr/>
            </a:lvl8pPr>
            <a:lvl9pPr>
              <a:defRPr/>
            </a:lvl9pPr>
          </a:lstStyle>
          <a:p>
            <a:endParaRPr/>
          </a:p>
        </p:txBody>
      </p:sp>
      <p:sp>
        <p:nvSpPr>
          <p:cNvPr id="3" name="Shape 3"/>
          <p:cNvSpPr txBox="1">
            <a:spLocks noGrp="1"/>
          </p:cNvSpPr>
          <p:nvPr>
            <p:ph type="dt" idx="10"/>
          </p:nvPr>
        </p:nvSpPr>
        <p:spPr>
          <a:xfrm>
            <a:off x="3886200" y="0"/>
            <a:ext cx="2971799" cy="457200"/>
          </a:xfrm>
          <a:prstGeom prst="rect">
            <a:avLst/>
          </a:prstGeom>
          <a:noFill/>
          <a:ln>
            <a:noFill/>
          </a:ln>
        </p:spPr>
        <p:txBody>
          <a:bodyPr lIns="91425" tIns="91425" rIns="91425" bIns="91425" anchor="t" anchorCtr="0"/>
          <a:lstStyle>
            <a:lvl1pPr marL="0" marR="0" indent="0" algn="r" rtl="0">
              <a:defRPr sz="1200" b="0" i="0" u="none" strike="noStrike" cap="none" baseline="0"/>
            </a:lvl1pPr>
            <a:lvl2pPr>
              <a:defRPr/>
            </a:lvl2pPr>
            <a:lvl3pPr>
              <a:defRPr/>
            </a:lvl3pPr>
            <a:lvl4pPr>
              <a:defRPr/>
            </a:lvl4pPr>
            <a:lvl5pPr>
              <a:defRPr/>
            </a:lvl5pPr>
            <a:lvl6pPr>
              <a:defRPr/>
            </a:lvl6pPr>
            <a:lvl7pPr>
              <a:defRPr/>
            </a:lvl7pPr>
            <a:lvl8pPr>
              <a:defRPr/>
            </a:lvl8pPr>
            <a:lvl9pPr>
              <a:defRPr/>
            </a:lvl9pPr>
          </a:lstStyle>
          <a:p>
            <a:endParaRPr/>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rnd">
            <a:solidFill>
              <a:srgbClr val="000000"/>
            </a:solidFill>
            <a:prstDash val="solid"/>
            <a:miter/>
            <a:headEnd type="none" w="med" len="med"/>
            <a:tailEnd type="none" w="med" len="med"/>
          </a:ln>
        </p:spPr>
      </p:sp>
      <p:sp>
        <p:nvSpPr>
          <p:cNvPr id="5" name="Shape 5"/>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6" name="Shape 6"/>
          <p:cNvSpPr txBox="1">
            <a:spLocks noGrp="1"/>
          </p:cNvSpPr>
          <p:nvPr>
            <p:ph type="ftr" idx="11"/>
          </p:nvPr>
        </p:nvSpPr>
        <p:spPr>
          <a:xfrm>
            <a:off x="0" y="8686800"/>
            <a:ext cx="2971799" cy="457200"/>
          </a:xfrm>
          <a:prstGeom prst="rect">
            <a:avLst/>
          </a:prstGeom>
          <a:noFill/>
          <a:ln>
            <a:noFill/>
          </a:ln>
        </p:spPr>
        <p:txBody>
          <a:bodyPr lIns="91425" tIns="91425" rIns="91425" bIns="91425" anchor="b" anchorCtr="0"/>
          <a:lstStyle>
            <a:lvl1pPr marL="0" marR="0" indent="0" algn="l" rtl="0">
              <a:defRPr sz="1200" b="0" i="0" u="none" strike="noStrike" cap="none" baseline="0"/>
            </a:lvl1pPr>
            <a:lvl2pPr>
              <a:defRPr/>
            </a:lvl2pPr>
            <a:lvl3pPr>
              <a:defRPr/>
            </a:lvl3pPr>
            <a:lvl4pPr>
              <a:defRPr/>
            </a:lvl4pPr>
            <a:lvl5pPr>
              <a:defRPr/>
            </a:lvl5pPr>
            <a:lvl6pPr>
              <a:defRPr/>
            </a:lvl6pPr>
            <a:lvl7pPr>
              <a:defRPr/>
            </a:lvl7pPr>
            <a:lvl8pPr>
              <a:defRPr/>
            </a:lvl8pPr>
            <a:lvl9pPr>
              <a:defRPr/>
            </a:lvl9pPr>
          </a:lstStyle>
          <a:p>
            <a:endParaRPr/>
          </a:p>
        </p:txBody>
      </p:sp>
      <p:sp>
        <p:nvSpPr>
          <p:cNvPr id="7" name="Shape 7"/>
          <p:cNvSpPr txBox="1">
            <a:spLocks noGrp="1"/>
          </p:cNvSpPr>
          <p:nvPr>
            <p:ph type="sldNum" idx="12"/>
          </p:nvPr>
        </p:nvSpPr>
        <p:spPr>
          <a:xfrm>
            <a:off x="3886200" y="8686800"/>
            <a:ext cx="2971799" cy="457200"/>
          </a:xfrm>
          <a:prstGeom prst="rect">
            <a:avLst/>
          </a:prstGeom>
          <a:noFill/>
          <a:ln>
            <a:noFill/>
          </a:ln>
        </p:spPr>
        <p:txBody>
          <a:bodyPr lIns="91425" tIns="91425" rIns="91425" bIns="91425" anchor="b" anchorCtr="0"/>
          <a:lstStyle>
            <a:lvl1pPr marL="0" marR="0" indent="0" algn="r" rtl="0">
              <a:defRPr sz="1200" b="0" i="0" u="none" strike="noStrike" cap="none" baseline="0"/>
            </a:lvl1pPr>
            <a:lvl2pPr>
              <a:defRPr/>
            </a:lvl2pPr>
            <a:lvl3pPr>
              <a:defRPr/>
            </a:lvl3pPr>
            <a:lvl4pPr>
              <a:defRPr/>
            </a:lvl4pPr>
            <a:lvl5pPr>
              <a:defRPr/>
            </a:lvl5pPr>
            <a:lvl6pPr>
              <a:defRPr/>
            </a:lvl6pPr>
            <a:lvl7pPr>
              <a:defRPr/>
            </a:lvl7pPr>
            <a:lvl8pPr>
              <a:defRPr/>
            </a:lvl8pPr>
            <a:lvl9pPr>
              <a:defRPr/>
            </a:lvl9pPr>
          </a:lstStyle>
          <a:p>
            <a:endParaRPr/>
          </a:p>
        </p:txBody>
      </p:sp>
    </p:spTree>
    <p:extLst>
      <p:ext uri="{BB962C8B-B14F-4D97-AF65-F5344CB8AC3E}">
        <p14:creationId xmlns:p14="http://schemas.microsoft.com/office/powerpoint/2010/main" xmlns="" val="1350813800"/>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Shape 48"/>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endParaRPr/>
          </a:p>
        </p:txBody>
      </p:sp>
      <p:sp>
        <p:nvSpPr>
          <p:cNvPr id="49" name="Shape 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endParaRPr/>
          </a:p>
        </p:txBody>
      </p:sp>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endParaRPr/>
          </a:p>
        </p:txBody>
      </p:sp>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endParaRPr/>
          </a:p>
        </p:txBody>
      </p:sp>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endParaRPr/>
          </a:p>
        </p:txBody>
      </p:sp>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endParaRPr/>
          </a:p>
        </p:txBody>
      </p:sp>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endParaRPr/>
          </a:p>
        </p:txBody>
      </p:sp>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endParaRPr dirty="0"/>
          </a:p>
        </p:txBody>
      </p:sp>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endParaRPr/>
          </a:p>
        </p:txBody>
      </p:sp>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endParaRPr/>
          </a:p>
        </p:txBody>
      </p:sp>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endParaRPr/>
          </a:p>
        </p:txBody>
      </p:sp>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endParaRPr/>
          </a:p>
        </p:txBody>
      </p:sp>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endParaRPr/>
          </a:p>
        </p:txBody>
      </p:sp>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endParaRPr/>
          </a:p>
        </p:txBody>
      </p:sp>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endParaRPr/>
          </a:p>
        </p:txBody>
      </p:sp>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endParaRPr/>
          </a:p>
        </p:txBody>
      </p:sp>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endParaRPr/>
          </a:p>
        </p:txBody>
      </p:sp>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endParaRPr/>
          </a:p>
        </p:txBody>
      </p:sp>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685800" y="2111123"/>
            <a:ext cx="7772400" cy="1546500"/>
          </a:xfrm>
          <a:prstGeom prst="rect">
            <a:avLst/>
          </a:prstGeom>
          <a:noFill/>
          <a:ln>
            <a:noFill/>
          </a:ln>
        </p:spPr>
        <p:txBody>
          <a:bodyPr lIns="91425" tIns="91425" rIns="91425" bIns="91425" anchor="b" anchorCtr="0"/>
          <a:lstStyle>
            <a:lvl1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1pPr>
            <a:lvl2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2pPr>
            <a:lvl3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endParaRPr/>
          </a:p>
        </p:txBody>
      </p:sp>
      <p:sp>
        <p:nvSpPr>
          <p:cNvPr id="13" name="Shape 13"/>
          <p:cNvSpPr txBox="1">
            <a:spLocks noGrp="1"/>
          </p:cNvSpPr>
          <p:nvPr>
            <p:ph type="subTitle" idx="1"/>
          </p:nvPr>
        </p:nvSpPr>
        <p:spPr>
          <a:xfrm>
            <a:off x="685800" y="3786737"/>
            <a:ext cx="7772400" cy="1046400"/>
          </a:xfrm>
          <a:prstGeom prst="rect">
            <a:avLst/>
          </a:prstGeom>
          <a:noFill/>
          <a:ln>
            <a:noFill/>
          </a:ln>
        </p:spPr>
        <p:txBody>
          <a:bodyPr lIns="91425" tIns="91425" rIns="91425" bIns="91425" anchor="t" anchorCtr="0"/>
          <a:lstStyle>
            <a:lvl1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1pPr>
            <a:lvl2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2pPr>
            <a:lvl3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3pPr>
            <a:lvl4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4pPr>
            <a:lvl5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5pPr>
            <a:lvl6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6pPr>
            <a:lvl7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7pPr>
            <a:lvl8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8pPr>
            <a:lvl9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4"/>
        <p:cNvGrpSpPr/>
        <p:nvPr/>
      </p:nvGrpSpPr>
      <p:grpSpPr>
        <a:xfrm>
          <a:off x="0" y="0"/>
          <a:ext cx="0" cy="0"/>
          <a:chOff x="0" y="0"/>
          <a:chExt cx="0" cy="0"/>
        </a:xfrm>
      </p:grpSpPr>
      <p:sp>
        <p:nvSpPr>
          <p:cNvPr id="15" name="Shape 15"/>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6" name="Shape 16"/>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rtl="0">
              <a:defRPr/>
            </a:lvl1pPr>
            <a:lvl2pPr marL="742950" indent="-285750" rtl="0">
              <a:defRPr/>
            </a:lvl2pPr>
            <a:lvl3pPr marL="1143000" indent="-228600" rtl="0">
              <a:defRPr/>
            </a:lvl3pPr>
            <a:lvl4pPr marL="1600200" indent="-228600" rtl="0">
              <a:defRPr/>
            </a:lvl4pPr>
            <a:lvl5pPr rtl="0">
              <a:defRPr sz="1800"/>
            </a:lvl5pPr>
            <a:lvl6pPr rtl="0">
              <a:defRPr sz="1800"/>
            </a:lvl6pPr>
            <a:lvl7pPr rtl="0">
              <a:defRPr sz="1800"/>
            </a:lvl7pPr>
            <a:lvl8pPr rtl="0">
              <a:defRPr sz="1800"/>
            </a:lvl8pPr>
            <a:lvl9pPr rtl="0">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Only" type="titleOnly">
  <p:cSld name="title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_ONLY">
  <p:cSld name="CAPTION_ONLY">
    <p:spTree>
      <p:nvGrpSpPr>
        <p:cNvPr id="1" name="Shape 23"/>
        <p:cNvGrpSpPr/>
        <p:nvPr/>
      </p:nvGrpSpPr>
      <p:grpSpPr>
        <a:xfrm>
          <a:off x="0" y="0"/>
          <a:ext cx="0" cy="0"/>
          <a:chOff x="0" y="0"/>
          <a:chExt cx="0" cy="0"/>
        </a:xfrm>
      </p:grpSpPr>
      <p:sp>
        <p:nvSpPr>
          <p:cNvPr id="24" name="Shape 24"/>
          <p:cNvSpPr txBox="1">
            <a:spLocks noGrp="1"/>
          </p:cNvSpPr>
          <p:nvPr>
            <p:ph type="body" idx="1"/>
          </p:nvPr>
        </p:nvSpPr>
        <p:spPr>
          <a:xfrm>
            <a:off x="457200" y="5875078"/>
            <a:ext cx="8229600" cy="692700"/>
          </a:xfrm>
          <a:prstGeom prst="rect">
            <a:avLst/>
          </a:prstGeom>
          <a:noFill/>
          <a:ln>
            <a:noFill/>
          </a:ln>
        </p:spPr>
        <p:txBody>
          <a:bodyPr lIns="91425" tIns="91425" rIns="91425" bIns="91425" anchor="t" anchorCtr="0"/>
          <a:lstStyle>
            <a:lvl1pPr marL="285750" indent="-285750" algn="ctr" rtl="0">
              <a:lnSpc>
                <a:spcPct val="100000"/>
              </a:lnSpc>
              <a:spcBef>
                <a:spcPts val="360"/>
              </a:spcBef>
              <a:spcAft>
                <a:spcPts val="0"/>
              </a:spcAft>
              <a:buClr>
                <a:schemeClr val="dk1"/>
              </a:buClr>
              <a:buSzPct val="166666"/>
              <a:buFont typeface="Arial"/>
              <a:buChar char="•"/>
              <a:defRPr sz="1800">
                <a:solidFill>
                  <a:schemeClr val="dk1"/>
                </a:solidFill>
              </a:defRPr>
            </a:lvl1pPr>
            <a:lvl2pPr marL="285750" indent="-285750" algn="ctr" rtl="0">
              <a:lnSpc>
                <a:spcPct val="100000"/>
              </a:lnSpc>
              <a:spcBef>
                <a:spcPts val="360"/>
              </a:spcBef>
              <a:spcAft>
                <a:spcPts val="0"/>
              </a:spcAft>
              <a:buClr>
                <a:schemeClr val="dk1"/>
              </a:buClr>
              <a:buSzPct val="100000"/>
              <a:buFont typeface="Courier New"/>
              <a:buChar char="o"/>
              <a:defRPr sz="1800">
                <a:solidFill>
                  <a:schemeClr val="dk1"/>
                </a:solidFill>
              </a:defRPr>
            </a:lvl2pPr>
            <a:lvl3pPr marL="285750" indent="-285750" algn="ctr" rtl="0">
              <a:lnSpc>
                <a:spcPct val="100000"/>
              </a:lnSpc>
              <a:spcBef>
                <a:spcPts val="360"/>
              </a:spcBef>
              <a:spcAft>
                <a:spcPts val="0"/>
              </a:spcAft>
              <a:buClr>
                <a:schemeClr val="dk1"/>
              </a:buClr>
              <a:buSzPct val="100000"/>
              <a:buFont typeface="Wingdings"/>
              <a:buChar char="§"/>
              <a:defRPr sz="1800">
                <a:solidFill>
                  <a:schemeClr val="dk1"/>
                </a:solidFill>
              </a:defRPr>
            </a:lvl3pPr>
            <a:lvl4pPr marL="285750" indent="-285750" algn="ctr" rtl="0">
              <a:lnSpc>
                <a:spcPct val="100000"/>
              </a:lnSpc>
              <a:spcBef>
                <a:spcPts val="360"/>
              </a:spcBef>
              <a:spcAft>
                <a:spcPts val="0"/>
              </a:spcAft>
              <a:buClr>
                <a:schemeClr val="dk1"/>
              </a:buClr>
              <a:buSzPct val="166666"/>
              <a:buFont typeface="Arial"/>
              <a:buChar char="•"/>
              <a:defRPr sz="1800">
                <a:solidFill>
                  <a:schemeClr val="dk1"/>
                </a:solidFill>
              </a:defRPr>
            </a:lvl4pPr>
            <a:lvl5pPr marL="285750" indent="-285750" algn="ctr" rtl="0">
              <a:lnSpc>
                <a:spcPct val="100000"/>
              </a:lnSpc>
              <a:spcBef>
                <a:spcPts val="360"/>
              </a:spcBef>
              <a:spcAft>
                <a:spcPts val="0"/>
              </a:spcAft>
              <a:buClr>
                <a:schemeClr val="dk1"/>
              </a:buClr>
              <a:buSzPct val="100000"/>
              <a:buFont typeface="Courier New"/>
              <a:buChar char="o"/>
              <a:defRPr sz="1800">
                <a:solidFill>
                  <a:schemeClr val="dk1"/>
                </a:solidFill>
              </a:defRPr>
            </a:lvl5pPr>
            <a:lvl6pPr marL="285750" indent="-285750" algn="ctr" rtl="0">
              <a:lnSpc>
                <a:spcPct val="100000"/>
              </a:lnSpc>
              <a:spcBef>
                <a:spcPts val="360"/>
              </a:spcBef>
              <a:spcAft>
                <a:spcPts val="0"/>
              </a:spcAft>
              <a:buClr>
                <a:schemeClr val="dk1"/>
              </a:buClr>
              <a:buSzPct val="100000"/>
              <a:buFont typeface="Wingdings"/>
              <a:buChar char="§"/>
              <a:defRPr sz="1800">
                <a:solidFill>
                  <a:schemeClr val="dk1"/>
                </a:solidFill>
              </a:defRPr>
            </a:lvl6pPr>
            <a:lvl7pPr marL="285750" indent="-285750" algn="ctr" rtl="0">
              <a:lnSpc>
                <a:spcPct val="100000"/>
              </a:lnSpc>
              <a:spcBef>
                <a:spcPts val="360"/>
              </a:spcBef>
              <a:spcAft>
                <a:spcPts val="0"/>
              </a:spcAft>
              <a:buClr>
                <a:schemeClr val="dk1"/>
              </a:buClr>
              <a:buSzPct val="166666"/>
              <a:buFont typeface="Arial"/>
              <a:buChar char="•"/>
              <a:defRPr sz="1800">
                <a:solidFill>
                  <a:schemeClr val="dk1"/>
                </a:solidFill>
              </a:defRPr>
            </a:lvl7pPr>
            <a:lvl8pPr marL="285750" indent="-285750" algn="ctr" rtl="0">
              <a:lnSpc>
                <a:spcPct val="100000"/>
              </a:lnSpc>
              <a:spcBef>
                <a:spcPts val="360"/>
              </a:spcBef>
              <a:spcAft>
                <a:spcPts val="0"/>
              </a:spcAft>
              <a:buClr>
                <a:schemeClr val="dk1"/>
              </a:buClr>
              <a:buSzPct val="100000"/>
              <a:buFont typeface="Courier New"/>
              <a:buChar char="o"/>
              <a:defRPr sz="1800">
                <a:solidFill>
                  <a:schemeClr val="dk1"/>
                </a:solidFill>
              </a:defRPr>
            </a:lvl8pPr>
            <a:lvl9pPr marL="285750" indent="-285750" algn="ctr" rtl="0">
              <a:lnSpc>
                <a:spcPct val="100000"/>
              </a:lnSpc>
              <a:spcBef>
                <a:spcPts val="360"/>
              </a:spcBef>
              <a:spcAft>
                <a:spcPts val="0"/>
              </a:spcAft>
              <a:buClr>
                <a:schemeClr val="dk1"/>
              </a:buClr>
              <a:buSzPct val="100000"/>
              <a:buFont typeface="Wingdings"/>
              <a:buChar char="§"/>
              <a:defRPr sz="1800">
                <a:solidFill>
                  <a:schemeClr val="dk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_ONLY_1">
  <p:cSld name="TITLE_ONLY_1">
    <p:bg>
      <p:bgPr>
        <a:solidFill>
          <a:schemeClr val="lt1"/>
        </a:solidFill>
        <a:effectLst/>
      </p:bgPr>
    </p:bg>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304800" y="228600"/>
            <a:ext cx="5257799" cy="1295400"/>
          </a:xfrm>
          <a:prstGeom prst="rect">
            <a:avLst/>
          </a:prstGeom>
          <a:noFill/>
          <a:ln>
            <a:noFill/>
          </a:ln>
        </p:spPr>
        <p:txBody>
          <a:bodyPr lIns="91425" tIns="91425" rIns="91425" bIns="91425" anchor="t" anchorCtr="0"/>
          <a:lstStyle>
            <a:lvl1pPr algn="ctr" rtl="0">
              <a:lnSpc>
                <a:spcPct val="100000"/>
              </a:lnSpc>
              <a:spcBef>
                <a:spcPts val="0"/>
              </a:spcBef>
              <a:spcAft>
                <a:spcPts val="0"/>
              </a:spcAft>
              <a:defRPr sz="4400">
                <a:solidFill>
                  <a:schemeClr val="dk2"/>
                </a:solidFill>
                <a:latin typeface="Arial"/>
                <a:ea typeface="Arial"/>
                <a:cs typeface="Arial"/>
                <a:sym typeface="Arial"/>
              </a:defRPr>
            </a:lvl1pPr>
            <a:lvl2pPr algn="ctr" rtl="0">
              <a:lnSpc>
                <a:spcPct val="100000"/>
              </a:lnSpc>
              <a:spcBef>
                <a:spcPts val="0"/>
              </a:spcBef>
              <a:spcAft>
                <a:spcPts val="0"/>
              </a:spcAft>
              <a:defRPr sz="4400">
                <a:solidFill>
                  <a:schemeClr val="dk2"/>
                </a:solidFill>
                <a:latin typeface="Arial"/>
                <a:ea typeface="Arial"/>
                <a:cs typeface="Arial"/>
                <a:sym typeface="Arial"/>
              </a:defRPr>
            </a:lvl2pPr>
            <a:lvl3pPr algn="ctr" rtl="0">
              <a:lnSpc>
                <a:spcPct val="100000"/>
              </a:lnSpc>
              <a:spcBef>
                <a:spcPts val="0"/>
              </a:spcBef>
              <a:spcAft>
                <a:spcPts val="0"/>
              </a:spcAft>
              <a:defRPr sz="4400">
                <a:solidFill>
                  <a:schemeClr val="dk2"/>
                </a:solidFill>
                <a:latin typeface="Arial"/>
                <a:ea typeface="Arial"/>
                <a:cs typeface="Arial"/>
                <a:sym typeface="Arial"/>
              </a:defRPr>
            </a:lvl3pPr>
            <a:lvl4pPr algn="ctr" rtl="0">
              <a:lnSpc>
                <a:spcPct val="100000"/>
              </a:lnSpc>
              <a:spcBef>
                <a:spcPts val="0"/>
              </a:spcBef>
              <a:spcAft>
                <a:spcPts val="0"/>
              </a:spcAft>
              <a:defRPr sz="4400">
                <a:solidFill>
                  <a:schemeClr val="dk2"/>
                </a:solidFill>
                <a:latin typeface="Arial"/>
                <a:ea typeface="Arial"/>
                <a:cs typeface="Arial"/>
                <a:sym typeface="Arial"/>
              </a:defRPr>
            </a:lvl4pPr>
            <a:lvl5pPr algn="ctr" rtl="0">
              <a:lnSpc>
                <a:spcPct val="100000"/>
              </a:lnSpc>
              <a:spcBef>
                <a:spcPts val="0"/>
              </a:spcBef>
              <a:spcAft>
                <a:spcPts val="0"/>
              </a:spcAft>
              <a:defRPr sz="4400">
                <a:solidFill>
                  <a:schemeClr val="dk2"/>
                </a:solidFill>
                <a:latin typeface="Arial"/>
                <a:ea typeface="Arial"/>
                <a:cs typeface="Arial"/>
                <a:sym typeface="Arial"/>
              </a:defRPr>
            </a:lvl5pPr>
            <a:lvl6pPr algn="ctr" rtl="0">
              <a:lnSpc>
                <a:spcPct val="100000"/>
              </a:lnSpc>
              <a:spcBef>
                <a:spcPts val="0"/>
              </a:spcBef>
              <a:spcAft>
                <a:spcPts val="0"/>
              </a:spcAft>
              <a:defRPr sz="4400">
                <a:solidFill>
                  <a:schemeClr val="dk2"/>
                </a:solidFill>
                <a:latin typeface="Arial"/>
                <a:ea typeface="Arial"/>
                <a:cs typeface="Arial"/>
                <a:sym typeface="Arial"/>
              </a:defRPr>
            </a:lvl6pPr>
            <a:lvl7pPr algn="ctr" rtl="0">
              <a:lnSpc>
                <a:spcPct val="100000"/>
              </a:lnSpc>
              <a:spcBef>
                <a:spcPts val="0"/>
              </a:spcBef>
              <a:spcAft>
                <a:spcPts val="0"/>
              </a:spcAft>
              <a:defRPr sz="4400">
                <a:solidFill>
                  <a:schemeClr val="dk2"/>
                </a:solidFill>
                <a:latin typeface="Arial"/>
                <a:ea typeface="Arial"/>
                <a:cs typeface="Arial"/>
                <a:sym typeface="Arial"/>
              </a:defRPr>
            </a:lvl7pPr>
            <a:lvl8pPr algn="ctr" rtl="0">
              <a:lnSpc>
                <a:spcPct val="100000"/>
              </a:lnSpc>
              <a:spcBef>
                <a:spcPts val="0"/>
              </a:spcBef>
              <a:spcAft>
                <a:spcPts val="0"/>
              </a:spcAft>
              <a:defRPr sz="4400">
                <a:solidFill>
                  <a:schemeClr val="dk2"/>
                </a:solidFill>
                <a:latin typeface="Arial"/>
                <a:ea typeface="Arial"/>
                <a:cs typeface="Arial"/>
                <a:sym typeface="Arial"/>
              </a:defRPr>
            </a:lvl8pPr>
            <a:lvl9pPr algn="ctr" rtl="0">
              <a:lnSpc>
                <a:spcPct val="100000"/>
              </a:lnSpc>
              <a:spcBef>
                <a:spcPts val="0"/>
              </a:spcBef>
              <a:spcAft>
                <a:spcPts val="0"/>
              </a:spcAft>
              <a:defRPr sz="4400">
                <a:solidFill>
                  <a:schemeClr val="dk2"/>
                </a:solidFill>
                <a:latin typeface="Arial"/>
                <a:ea typeface="Arial"/>
                <a:cs typeface="Arial"/>
                <a:sym typeface="Arial"/>
              </a:defRPr>
            </a:lvl9pPr>
          </a:lstStyle>
          <a:p>
            <a:endParaRPr/>
          </a:p>
        </p:txBody>
      </p:sp>
      <p:sp>
        <p:nvSpPr>
          <p:cNvPr id="28" name="Shape 28"/>
          <p:cNvSpPr txBox="1">
            <a:spLocks noGrp="1"/>
          </p:cNvSpPr>
          <p:nvPr>
            <p:ph type="body" idx="1"/>
          </p:nvPr>
        </p:nvSpPr>
        <p:spPr>
          <a:xfrm>
            <a:off x="685800" y="1981200"/>
            <a:ext cx="7772400" cy="4114800"/>
          </a:xfrm>
          <a:prstGeom prst="rect">
            <a:avLst/>
          </a:prstGeom>
          <a:noFill/>
          <a:ln>
            <a:noFill/>
          </a:ln>
        </p:spPr>
        <p:txBody>
          <a:bodyPr lIns="91425" tIns="91425" rIns="91425" bIns="91425" anchor="t" anchorCtr="0"/>
          <a:lstStyle>
            <a:lvl1pPr algn="l" rtl="0">
              <a:lnSpc>
                <a:spcPct val="100000"/>
              </a:lnSpc>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77800" rtl="0">
              <a:lnSpc>
                <a:spcPct val="100000"/>
              </a:lnSpc>
              <a:spcBef>
                <a:spcPts val="560"/>
              </a:spcBef>
              <a:spcAft>
                <a:spcPts val="0"/>
              </a:spcAft>
              <a:buFont typeface="Arial"/>
              <a:buChar char="•"/>
              <a:defRPr sz="2800"/>
            </a:lvl2pPr>
            <a:lvl3pPr marL="1143000" indent="-136525" rtl="0">
              <a:lnSpc>
                <a:spcPct val="100000"/>
              </a:lnSpc>
              <a:spcBef>
                <a:spcPts val="480"/>
              </a:spcBef>
              <a:spcAft>
                <a:spcPts val="0"/>
              </a:spcAft>
              <a:buFont typeface="Arial"/>
              <a:buChar char="•"/>
              <a:defRPr sz="2400"/>
            </a:lvl3pPr>
            <a:lvl4pPr marL="1600200" indent="-152400" rtl="0">
              <a:lnSpc>
                <a:spcPct val="100000"/>
              </a:lnSpc>
              <a:spcBef>
                <a:spcPts val="400"/>
              </a:spcBef>
              <a:spcAft>
                <a:spcPts val="0"/>
              </a:spcAft>
              <a:buFont typeface="Arial"/>
              <a:buChar char="•"/>
              <a:defRPr sz="2000"/>
            </a:lvl4pPr>
            <a:lvl5pPr marL="2057400" indent="-152400" rtl="0">
              <a:lnSpc>
                <a:spcPct val="100000"/>
              </a:lnSpc>
              <a:spcBef>
                <a:spcPts val="400"/>
              </a:spcBef>
              <a:spcAft>
                <a:spcPts val="0"/>
              </a:spcAft>
              <a:buFont typeface="Arial"/>
              <a:buChar char="•"/>
              <a:defRPr sz="2000"/>
            </a:lvl5pPr>
            <a:lvl6pPr marL="2514600" indent="-107950" rtl="0">
              <a:lnSpc>
                <a:spcPct val="100000"/>
              </a:lnSpc>
              <a:spcBef>
                <a:spcPts val="640"/>
              </a:spcBef>
              <a:spcAft>
                <a:spcPts val="0"/>
              </a:spcAft>
              <a:buClr>
                <a:schemeClr val="dk1"/>
              </a:buClr>
              <a:buFont typeface="Arial"/>
              <a:buChar char="•"/>
              <a:defRPr sz="3200">
                <a:solidFill>
                  <a:schemeClr val="dk1"/>
                </a:solidFill>
                <a:latin typeface="Arial"/>
                <a:ea typeface="Arial"/>
                <a:cs typeface="Arial"/>
                <a:sym typeface="Arial"/>
              </a:defRPr>
            </a:lvl6pPr>
            <a:lvl7pPr marL="2971800" indent="-107950" rtl="0">
              <a:lnSpc>
                <a:spcPct val="100000"/>
              </a:lnSpc>
              <a:spcBef>
                <a:spcPts val="640"/>
              </a:spcBef>
              <a:spcAft>
                <a:spcPts val="0"/>
              </a:spcAft>
              <a:buClr>
                <a:schemeClr val="dk1"/>
              </a:buClr>
              <a:buFont typeface="Arial"/>
              <a:buChar char="•"/>
              <a:defRPr sz="3200">
                <a:solidFill>
                  <a:schemeClr val="dk1"/>
                </a:solidFill>
                <a:latin typeface="Arial"/>
                <a:ea typeface="Arial"/>
                <a:cs typeface="Arial"/>
                <a:sym typeface="Arial"/>
              </a:defRPr>
            </a:lvl7pPr>
            <a:lvl8pPr marL="3429000" indent="-107950" rtl="0">
              <a:lnSpc>
                <a:spcPct val="100000"/>
              </a:lnSpc>
              <a:spcBef>
                <a:spcPts val="640"/>
              </a:spcBef>
              <a:spcAft>
                <a:spcPts val="0"/>
              </a:spcAft>
              <a:buClr>
                <a:schemeClr val="dk1"/>
              </a:buClr>
              <a:buFont typeface="Arial"/>
              <a:buChar char="•"/>
              <a:defRPr sz="3200">
                <a:solidFill>
                  <a:schemeClr val="dk1"/>
                </a:solidFill>
                <a:latin typeface="Arial"/>
                <a:ea typeface="Arial"/>
                <a:cs typeface="Arial"/>
                <a:sym typeface="Arial"/>
              </a:defRPr>
            </a:lvl8pPr>
            <a:lvl9pPr marL="3886200" indent="-107950" rtl="0">
              <a:lnSpc>
                <a:spcPct val="100000"/>
              </a:lnSpc>
              <a:spcBef>
                <a:spcPts val="640"/>
              </a:spcBef>
              <a:spcAft>
                <a:spcPts val="0"/>
              </a:spcAft>
              <a:buClr>
                <a:schemeClr val="dk1"/>
              </a:buClr>
              <a:buFont typeface="Arial"/>
              <a:buChar char="•"/>
              <a:defRPr sz="3200">
                <a:solidFill>
                  <a:schemeClr val="dk1"/>
                </a:solidFill>
                <a:latin typeface="Arial"/>
                <a:ea typeface="Arial"/>
                <a:cs typeface="Arial"/>
                <a:sym typeface="Arial"/>
              </a:defRPr>
            </a:lvl9pPr>
          </a:lstStyle>
          <a:p>
            <a:endParaRPr/>
          </a:p>
        </p:txBody>
      </p:sp>
      <p:sp>
        <p:nvSpPr>
          <p:cNvPr id="29" name="Shape 29"/>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defRPr sz="1400" b="0" i="0" u="none" strike="noStrike" cap="none" baseline="0"/>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30" name="Shape 30"/>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ctr" rtl="0">
              <a:defRPr sz="1400" b="0" i="0" u="none" strike="noStrike" cap="none" baseline="0"/>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31" name="Shape 31"/>
          <p:cNvSpPr txBox="1">
            <a:spLocks noGrp="1"/>
          </p:cNvSpPr>
          <p:nvPr>
            <p:ph type="sldNum" idx="12"/>
          </p:nvPr>
        </p:nvSpPr>
        <p:spPr>
          <a:xfrm>
            <a:off x="6553200" y="6248400"/>
            <a:ext cx="1904999" cy="457200"/>
          </a:xfrm>
          <a:prstGeom prst="rect">
            <a:avLst/>
          </a:prstGeom>
          <a:noFill/>
          <a:ln>
            <a:noFill/>
          </a:ln>
        </p:spPr>
        <p:txBody>
          <a:bodyPr lIns="91425" tIns="91425" rIns="91425" bIns="91425" anchor="t" anchorCtr="0"/>
          <a:lstStyle>
            <a:lvl1pPr marL="0" marR="0" indent="0" algn="r" rtl="0">
              <a:defRPr sz="1400" b="0" i="0" u="none" strike="noStrike" cap="none" baseline="0"/>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1pPr>
            <a:lvl2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endParaRPr/>
          </a:p>
        </p:txBody>
      </p:sp>
      <p:sp>
        <p:nvSpPr>
          <p:cNvPr id="10" name="Shape 10"/>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marL="342900" indent="-342900" algn="l" rtl="0">
              <a:spcBef>
                <a:spcPts val="600"/>
              </a:spcBef>
              <a:buClr>
                <a:schemeClr val="dk1"/>
              </a:buClr>
              <a:buSzPct val="166666"/>
              <a:buFont typeface="Arial"/>
              <a:buChar char="•"/>
              <a:defRPr sz="3000" b="0" i="0" u="none" strike="noStrike" cap="none" baseline="0">
                <a:solidFill>
                  <a:schemeClr val="dk1"/>
                </a:solidFill>
                <a:latin typeface="Arial"/>
                <a:ea typeface="Arial"/>
                <a:cs typeface="Arial"/>
                <a:sym typeface="Arial"/>
              </a:defRPr>
            </a:lvl1pPr>
            <a:lvl2pPr marL="742950" indent="-285750" algn="l" rtl="0">
              <a:spcBef>
                <a:spcPts val="480"/>
              </a:spcBef>
              <a:buClr>
                <a:schemeClr val="dk1"/>
              </a:buClr>
              <a:buSzPct val="100000"/>
              <a:buFont typeface="Courier New"/>
              <a:buChar char="o"/>
              <a:defRPr sz="2400" b="0" i="0" u="none" strike="noStrike" cap="none" baseline="0">
                <a:solidFill>
                  <a:schemeClr val="dk1"/>
                </a:solidFill>
                <a:latin typeface="Arial"/>
                <a:ea typeface="Arial"/>
                <a:cs typeface="Arial"/>
                <a:sym typeface="Arial"/>
              </a:defRPr>
            </a:lvl2pPr>
            <a:lvl3pPr marL="1143000" indent="-228600" algn="l" rtl="0">
              <a:spcBef>
                <a:spcPts val="480"/>
              </a:spcBef>
              <a:buClr>
                <a:schemeClr val="dk1"/>
              </a:buClr>
              <a:buSzPct val="100000"/>
              <a:buFont typeface="Wingdings"/>
              <a:buChar char="§"/>
              <a:defRPr sz="2400" b="0" i="0" u="none" strike="noStrike" cap="none" baseline="0">
                <a:solidFill>
                  <a:schemeClr val="dk1"/>
                </a:solidFill>
                <a:latin typeface="Arial"/>
                <a:ea typeface="Arial"/>
                <a:cs typeface="Arial"/>
                <a:sym typeface="Arial"/>
              </a:defRPr>
            </a:lvl3pPr>
            <a:lvl4pPr marL="1600200" indent="-228600" algn="l" rtl="0">
              <a:spcBef>
                <a:spcPts val="360"/>
              </a:spcBef>
              <a:buClr>
                <a:schemeClr val="dk1"/>
              </a:buClr>
              <a:buSzPct val="166666"/>
              <a:buFont typeface="Arial"/>
              <a:buChar char="•"/>
              <a:defRPr sz="1800" b="0" i="0" u="none" strike="noStrike" cap="none" baseline="0">
                <a:solidFill>
                  <a:schemeClr val="dk1"/>
                </a:solidFill>
                <a:latin typeface="Arial"/>
                <a:ea typeface="Arial"/>
                <a:cs typeface="Arial"/>
                <a:sym typeface="Arial"/>
              </a:defRPr>
            </a:lvl4pPr>
            <a:lvl5pPr marL="2057400" indent="-228600"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5pPr>
            <a:lvl6pPr marL="2514600" indent="-228600"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6pPr>
            <a:lvl7pPr marL="2971800" indent="-228600" algn="l" rtl="0">
              <a:spcBef>
                <a:spcPts val="360"/>
              </a:spcBef>
              <a:buClr>
                <a:schemeClr val="dk1"/>
              </a:buClr>
              <a:buSzPct val="166666"/>
              <a:buFont typeface="Arial"/>
              <a:buChar char="•"/>
              <a:defRPr sz="1800" b="0" i="0" u="none" strike="noStrike" cap="none" baseline="0">
                <a:solidFill>
                  <a:schemeClr val="dk1"/>
                </a:solidFill>
                <a:latin typeface="Arial"/>
                <a:ea typeface="Arial"/>
                <a:cs typeface="Arial"/>
                <a:sym typeface="Arial"/>
              </a:defRPr>
            </a:lvl7pPr>
            <a:lvl8pPr marL="3429000" indent="-228600"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8pPr>
            <a:lvl9pPr marL="3886200" indent="-228600"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jpeg"/><Relationship Id="rId11" Type="http://schemas.openxmlformats.org/officeDocument/2006/relationships/image" Target="../media/image9.tiff"/><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31.jpe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jpeg"/><Relationship Id="rId7"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9.tiff"/><Relationship Id="rId5" Type="http://schemas.openxmlformats.org/officeDocument/2006/relationships/image" Target="../media/image29.jpeg"/><Relationship Id="rId10" Type="http://schemas.openxmlformats.org/officeDocument/2006/relationships/image" Target="../media/image30.jpeg"/><Relationship Id="rId4" Type="http://schemas.openxmlformats.org/officeDocument/2006/relationships/image" Target="../media/image2.jpeg"/><Relationship Id="rId9" Type="http://schemas.openxmlformats.org/officeDocument/2006/relationships/hyperlink" Target="http://www.google.com/url?sa=i&amp;rct=j&amp;q=african%20child%20breast%20feeding&amp;source=images&amp;cd=&amp;cad=rja&amp;docid=E_Er2yZJ3afCxM&amp;tbnid=BHXHcpPMy6aabM:&amp;ved=0CAUQjRw&amp;url=http://www.africanspotlight.com/2012/07/10/breastfeeding-your-baby-for-6-months-will-keep-you-slim-in-later-life/&amp;ei=fCnfUcihFerhiALd_YGoDg&amp;psig=AFQjCNH0-t3hEi5vhtvJQ1f6rubOvbRQcA&amp;ust=137366594320472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8" Type="http://schemas.openxmlformats.org/officeDocument/2006/relationships/hyperlink" Target="http://www.google.com/url?sa=i&amp;source=images&amp;cd=&amp;cad=rja&amp;docid=dnVhc3GCZUACxM&amp;tbnid=FR-7G8TgruLFBM:&amp;ved=&amp;url=http://www.dentistapplevalleymn.com/dentist-blog/&amp;ei=-RvfUZHVOLSGiQL2gIE4&amp;psig=AFQjCNHt-Ml7jkzRe6dce2LWUuOu13kPhw&amp;ust=1373662586020426" TargetMode="External"/><Relationship Id="rId13" Type="http://schemas.openxmlformats.org/officeDocument/2006/relationships/image" Target="../media/image40.jpeg"/><Relationship Id="rId3" Type="http://schemas.openxmlformats.org/officeDocument/2006/relationships/image" Target="../media/image1.jpeg"/><Relationship Id="rId7" Type="http://schemas.openxmlformats.org/officeDocument/2006/relationships/image" Target="../media/image37.jpeg"/><Relationship Id="rId12" Type="http://schemas.openxmlformats.org/officeDocument/2006/relationships/hyperlink" Target="http://www.google.com/url?sa=i&amp;rct=j&amp;q=african%20children%20brushing&amp;source=images&amp;cd=&amp;cad=rja&amp;docid=HeLX2lEZjpEUsM&amp;tbnid=QnF7Po6iz895IM:&amp;ved=0CAUQjRw&amp;url=http://skipglasgow.wordpress.com/&amp;ei=5BzfUcjVEaqDjAKP1oDgDQ&amp;psig=AFQjCNEkiTeN2hLn-Z8hYf0X6Sbyn-BPsA&amp;ust=1373662779971700"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39.jpeg"/><Relationship Id="rId5" Type="http://schemas.openxmlformats.org/officeDocument/2006/relationships/image" Target="../media/image35.jpeg"/><Relationship Id="rId10" Type="http://schemas.openxmlformats.org/officeDocument/2006/relationships/hyperlink" Target="http://www.google.com/url?sa=i&amp;source=images&amp;cd=&amp;cad=rja&amp;docid=dnVhc3GCZUACxM&amp;tbnid=FR-7G8TgruLFBM:&amp;ved=0CAUQjRw&amp;url=http://clairebufe.blogspot.com/2010/07/who-brushed-their-teeth-this-morning.html&amp;ei=RBzfUZrAFaP_igKYp4HQDw&amp;psig=AFQjCNHt-Ml7jkzRe6dce2LWUuOu13kPhw&amp;ust=1373662586020426" TargetMode="External"/><Relationship Id="rId4" Type="http://schemas.openxmlformats.org/officeDocument/2006/relationships/image" Target="../media/image2.jpeg"/><Relationship Id="rId9" Type="http://schemas.openxmlformats.org/officeDocument/2006/relationships/image" Target="../media/image38.jpeg"/><Relationship Id="rId14" Type="http://schemas.openxmlformats.org/officeDocument/2006/relationships/image" Target="../media/image9.tiff"/></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tif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hyperlink" Target="http://www.google.com/url?sa=i&amp;rct=j&amp;q=african%20child%20DENTIST&amp;source=images&amp;cd=&amp;cad=rja&amp;docid=2T1cLkVOqmdrOM&amp;tbnid=ly4qIPZHBpdM3M:&amp;ved=0CAUQjRw&amp;url=http://boymomblog.com/2011/12/5-reasons-my-kids-love-going-to-the-dentist/&amp;ei=cSbfUeO3OarpiwKDkoD4Bg&amp;psig=AFQjCNGMYgWZHNpjqTaruVaWJg6VOjhOEA&amp;ust=1373663496380392" TargetMode="Externa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8" Type="http://schemas.openxmlformats.org/officeDocument/2006/relationships/hyperlink" Target="http://www.google.com/url?sa=i&amp;rct=j&amp;q=african%20child%20DENTIST&amp;source=images&amp;cd=&amp;docid=22xEJrYuUip6TM&amp;tbnid=KvcKWGqgAV5KUM:&amp;ved=0CAUQjRw&amp;url=http://long-distance-dad.com/2012/10/14/another-milestone-the-dentist/&amp;ei=3R_fUbSKAsrKigLfsYGgBA&amp;psig=AFQjCNGMYgWZHNpjqTaruVaWJg6VOjhOEA&amp;ust=1373663496380392" TargetMode="External"/><Relationship Id="rId3" Type="http://schemas.openxmlformats.org/officeDocument/2006/relationships/image" Target="../media/image1.jpeg"/><Relationship Id="rId7"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www.google.com/url?sa=i&amp;rct=j&amp;q=african%20child%20dentist&amp;source=images&amp;cd=&amp;cad=rja&amp;docid=WANGJgZgzxvWXM&amp;tbnid=hEI3gvBs1RmXtM:&amp;ved=0CAUQjRw&amp;url=http://www.agefotostock.com/en/Stock-Images/Royalty-Free/ISO-IS376-005&amp;ei=dRrfUc3VF-GRiALGnYDIDQ&amp;psig=AFQjCNGAUVe1Vb1PW-2SsmUmSTv0TqkNFQ&amp;ust=1373662112893323" TargetMode="External"/><Relationship Id="rId5" Type="http://schemas.openxmlformats.org/officeDocument/2006/relationships/image" Target="../media/image42.jpeg"/><Relationship Id="rId10" Type="http://schemas.openxmlformats.org/officeDocument/2006/relationships/image" Target="../media/image9.tiff"/><Relationship Id="rId4" Type="http://schemas.openxmlformats.org/officeDocument/2006/relationships/image" Target="../media/image2.jpeg"/><Relationship Id="rId9"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45.jpe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0.wmf"/><Relationship Id="rId18" Type="http://schemas.openxmlformats.org/officeDocument/2006/relationships/image" Target="../media/image9.tiff"/><Relationship Id="rId3" Type="http://schemas.openxmlformats.org/officeDocument/2006/relationships/image" Target="../media/image1.jpeg"/><Relationship Id="rId7" Type="http://schemas.openxmlformats.org/officeDocument/2006/relationships/image" Target="../media/image46.jpeg"/><Relationship Id="rId12" Type="http://schemas.openxmlformats.org/officeDocument/2006/relationships/image" Target="../media/image49.png"/><Relationship Id="rId17" Type="http://schemas.openxmlformats.org/officeDocument/2006/relationships/image" Target="../media/image28.jpeg"/><Relationship Id="rId2" Type="http://schemas.openxmlformats.org/officeDocument/2006/relationships/notesSlide" Target="../notesSlides/notesSlide17.xml"/><Relationship Id="rId16" Type="http://schemas.openxmlformats.org/officeDocument/2006/relationships/hyperlink" Target="http://www.google.com/url?sa=i&amp;rct=j&amp;q=african%20child%20brushing%20teeth&amp;source=images&amp;cd=&amp;docid=cI1plIoJWQzLHM&amp;tbnid=FrW2ZLVYOMIsSM:&amp;ved=0CAUQjRw&amp;url=http://www.coca-colacompany.com/stories/water-in-ghana-making-a-scarcity-plentiful&amp;ei=rBjfUdSmOqWUiQKAjYCIDw&amp;psig=AFQjCNEvTMhrsMpL_TQjvl-btnVl0NFJhQ&amp;ust=1373661711375473" TargetMode="Externa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26.jpeg"/><Relationship Id="rId5" Type="http://schemas.openxmlformats.org/officeDocument/2006/relationships/image" Target="../media/image5.jpeg"/><Relationship Id="rId1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2.jpeg"/><Relationship Id="rId9" Type="http://schemas.openxmlformats.org/officeDocument/2006/relationships/image" Target="../media/image22.jpeg"/><Relationship Id="rId14" Type="http://schemas.openxmlformats.org/officeDocument/2006/relationships/hyperlink" Target="http://www.google.com/url?sa=i&amp;rct=j&amp;q=african%20child%20dentist&amp;source=images&amp;cd=&amp;cad=rja&amp;docid=WANGJgZgzxvWXM&amp;tbnid=hEI3gvBs1RmXtM:&amp;ved=0CAUQjRw&amp;url=http://www.agefotostock.com/en/Stock-Images/Royalty-Free/ISO-IS376-005&amp;ei=dRrfUc3VF-GRiALGnYDIDQ&amp;psig=AFQjCNGAUVe1Vb1PW-2SsmUmSTv0TqkNFQ&amp;ust=1373662112893323"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jpeg"/><Relationship Id="rId7"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9.tiff"/><Relationship Id="rId5" Type="http://schemas.openxmlformats.org/officeDocument/2006/relationships/image" Target="../media/image4.jpeg"/><Relationship Id="rId10" Type="http://schemas.openxmlformats.org/officeDocument/2006/relationships/image" Target="../media/image2.jpeg"/><Relationship Id="rId4" Type="http://schemas.openxmlformats.org/officeDocument/2006/relationships/image" Target="../media/image3.jpeg"/><Relationship Id="rId9"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jpe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2.jpeg"/><Relationship Id="rId9" Type="http://schemas.openxmlformats.org/officeDocument/2006/relationships/image" Target="../media/image9.tiff"/></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2.jpeg"/><Relationship Id="rId9" Type="http://schemas.openxmlformats.org/officeDocument/2006/relationships/image" Target="../media/image9.tiff"/></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20.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jpeg"/><Relationship Id="rId7"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9.tiff"/><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2.jpeg"/><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jpeg"/><Relationship Id="rId7"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www.google.com/url?sa=i&amp;rct=j&amp;q=african%20child%20brushing%20teeth&amp;source=images&amp;cd=&amp;docid=cI1plIoJWQzLHM&amp;tbnid=FrW2ZLVYOMIsSM:&amp;ved=0CAUQjRw&amp;url=http://www.coca-colacompany.com/stories/water-in-ghana-making-a-scarcity-plentiful&amp;ei=rBjfUdSmOqWUiQKAjYCIDw&amp;psig=AFQjCNEvTMhrsMpL_TQjvl-btnVl0NFJhQ&amp;ust=1373661711375473" TargetMode="External"/><Relationship Id="rId11" Type="http://schemas.openxmlformats.org/officeDocument/2006/relationships/image" Target="../media/image9.tiff"/><Relationship Id="rId5" Type="http://schemas.openxmlformats.org/officeDocument/2006/relationships/image" Target="../media/image27.png"/><Relationship Id="rId10" Type="http://schemas.openxmlformats.org/officeDocument/2006/relationships/image" Target="../media/image30.jpeg"/><Relationship Id="rId4" Type="http://schemas.openxmlformats.org/officeDocument/2006/relationships/image" Target="../media/image2.jpeg"/><Relationship Id="rId9" Type="http://schemas.openxmlformats.org/officeDocument/2006/relationships/hyperlink" Target="http://www.google.com/url?sa=i&amp;rct=j&amp;q=african%20child%20breast%20feeding&amp;source=images&amp;cd=&amp;cad=rja&amp;docid=E_Er2yZJ3afCxM&amp;tbnid=BHXHcpPMy6aabM:&amp;ved=0CAUQjRw&amp;url=http://www.africanspotlight.com/2012/07/10/breastfeeding-your-baby-for-6-months-will-keep-you-slim-in-later-life/&amp;ei=fCnfUcihFerhiALd_YGoDg&amp;psig=AFQjCNH0-t3hEi5vhtvJQ1f6rubOvbRQcA&amp;ust=137366594320472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
        <p:cNvGrpSpPr/>
        <p:nvPr/>
      </p:nvGrpSpPr>
      <p:grpSpPr>
        <a:xfrm>
          <a:off x="0" y="0"/>
          <a:ext cx="0" cy="0"/>
          <a:chOff x="0" y="0"/>
          <a:chExt cx="0" cy="0"/>
        </a:xfrm>
      </p:grpSpPr>
      <p:pic>
        <p:nvPicPr>
          <p:cNvPr id="27" name="Picture 26" descr="parchment.jpg"/>
          <p:cNvPicPr>
            <a:picLocks noChangeAspect="1"/>
          </p:cNvPicPr>
          <p:nvPr/>
        </p:nvPicPr>
        <p:blipFill>
          <a:blip r:embed="rId3"/>
          <a:stretch>
            <a:fillRect/>
          </a:stretch>
        </p:blipFill>
        <p:spPr>
          <a:xfrm>
            <a:off x="0" y="0"/>
            <a:ext cx="9144000" cy="6858000"/>
          </a:xfrm>
          <a:prstGeom prst="rect">
            <a:avLst/>
          </a:prstGeom>
        </p:spPr>
      </p:pic>
      <p:pic>
        <p:nvPicPr>
          <p:cNvPr id="25" name="Picture 24" descr="African pattern 1.jpg"/>
          <p:cNvPicPr>
            <a:picLocks noChangeAspect="1"/>
          </p:cNvPicPr>
          <p:nvPr/>
        </p:nvPicPr>
        <p:blipFill>
          <a:blip r:embed="rId4"/>
          <a:stretch>
            <a:fillRect/>
          </a:stretch>
        </p:blipFill>
        <p:spPr>
          <a:xfrm>
            <a:off x="0" y="1514"/>
            <a:ext cx="9144000" cy="914400"/>
          </a:xfrm>
          <a:prstGeom prst="rect">
            <a:avLst/>
          </a:prstGeom>
        </p:spPr>
      </p:pic>
      <p:pic>
        <p:nvPicPr>
          <p:cNvPr id="32" name="Picture 31" descr="DSC_0574.jpg"/>
          <p:cNvPicPr>
            <a:picLocks noChangeAspect="1"/>
          </p:cNvPicPr>
          <p:nvPr/>
        </p:nvPicPr>
        <p:blipFill>
          <a:blip r:embed="rId5"/>
          <a:srcRect b="22282"/>
          <a:stretch>
            <a:fillRect/>
          </a:stretch>
        </p:blipFill>
        <p:spPr>
          <a:xfrm>
            <a:off x="4367522" y="1904878"/>
            <a:ext cx="1562899" cy="1828800"/>
          </a:xfrm>
          <a:prstGeom prst="rect">
            <a:avLst/>
          </a:prstGeom>
          <a:ln w="12700">
            <a:solidFill>
              <a:srgbClr val="783D01"/>
            </a:solidFill>
          </a:ln>
        </p:spPr>
      </p:pic>
      <p:pic>
        <p:nvPicPr>
          <p:cNvPr id="47" name="Picture 46" descr="DSC_0614.jpg"/>
          <p:cNvPicPr>
            <a:picLocks noChangeAspect="1"/>
          </p:cNvPicPr>
          <p:nvPr/>
        </p:nvPicPr>
        <p:blipFill>
          <a:blip r:embed="rId6"/>
          <a:srcRect l="14081" t="5647" r="32142" b="26048"/>
          <a:stretch>
            <a:fillRect/>
          </a:stretch>
        </p:blipFill>
        <p:spPr>
          <a:xfrm>
            <a:off x="5952526" y="1904878"/>
            <a:ext cx="1467173" cy="1828800"/>
          </a:xfrm>
          <a:prstGeom prst="rect">
            <a:avLst/>
          </a:prstGeom>
          <a:ln w="12700">
            <a:solidFill>
              <a:srgbClr val="783D01"/>
            </a:solidFill>
          </a:ln>
        </p:spPr>
      </p:pic>
      <p:pic>
        <p:nvPicPr>
          <p:cNvPr id="48" name="Picture 47" descr="DSC_0624.jpg"/>
          <p:cNvPicPr>
            <a:picLocks noChangeAspect="1"/>
          </p:cNvPicPr>
          <p:nvPr/>
        </p:nvPicPr>
        <p:blipFill>
          <a:blip r:embed="rId7"/>
          <a:srcRect l="21740" t="9090" b="23826"/>
          <a:stretch>
            <a:fillRect/>
          </a:stretch>
        </p:blipFill>
        <p:spPr>
          <a:xfrm>
            <a:off x="0" y="1961150"/>
            <a:ext cx="1417007" cy="1828800"/>
          </a:xfrm>
          <a:prstGeom prst="rect">
            <a:avLst/>
          </a:prstGeom>
          <a:ln w="12700">
            <a:solidFill>
              <a:srgbClr val="783D01"/>
            </a:solidFill>
          </a:ln>
        </p:spPr>
      </p:pic>
      <p:pic>
        <p:nvPicPr>
          <p:cNvPr id="49" name="Picture 48" descr="DSC_0629.jpg"/>
          <p:cNvPicPr>
            <a:picLocks noChangeAspect="1"/>
          </p:cNvPicPr>
          <p:nvPr/>
        </p:nvPicPr>
        <p:blipFill>
          <a:blip r:embed="rId8"/>
          <a:srcRect l="24557" b="22573"/>
          <a:stretch>
            <a:fillRect/>
          </a:stretch>
        </p:blipFill>
        <p:spPr>
          <a:xfrm>
            <a:off x="3024241" y="1904878"/>
            <a:ext cx="1321176" cy="2041498"/>
          </a:xfrm>
          <a:prstGeom prst="rect">
            <a:avLst/>
          </a:prstGeom>
          <a:ln w="12700">
            <a:solidFill>
              <a:srgbClr val="783D01"/>
            </a:solidFill>
          </a:ln>
        </p:spPr>
      </p:pic>
      <p:pic>
        <p:nvPicPr>
          <p:cNvPr id="51" name="Picture 50" descr="DSC_0640.jpg"/>
          <p:cNvPicPr>
            <a:picLocks noChangeAspect="1"/>
          </p:cNvPicPr>
          <p:nvPr/>
        </p:nvPicPr>
        <p:blipFill>
          <a:blip r:embed="rId9"/>
          <a:srcRect r="8545" b="38174"/>
          <a:stretch>
            <a:fillRect/>
          </a:stretch>
        </p:blipFill>
        <p:spPr>
          <a:xfrm>
            <a:off x="7441806" y="1952064"/>
            <a:ext cx="1706928" cy="1737360"/>
          </a:xfrm>
          <a:prstGeom prst="rect">
            <a:avLst/>
          </a:prstGeom>
          <a:ln w="12700">
            <a:solidFill>
              <a:srgbClr val="783D01"/>
            </a:solidFill>
          </a:ln>
        </p:spPr>
      </p:pic>
      <p:pic>
        <p:nvPicPr>
          <p:cNvPr id="52" name="Picture 51" descr="DSC_0650.jpg"/>
          <p:cNvPicPr>
            <a:picLocks noChangeAspect="1"/>
          </p:cNvPicPr>
          <p:nvPr/>
        </p:nvPicPr>
        <p:blipFill>
          <a:blip r:embed="rId10"/>
          <a:srcRect l="26301" r="21913" b="13335"/>
          <a:stretch>
            <a:fillRect/>
          </a:stretch>
        </p:blipFill>
        <p:spPr>
          <a:xfrm>
            <a:off x="1439112" y="1952064"/>
            <a:ext cx="1563024" cy="1737360"/>
          </a:xfrm>
          <a:prstGeom prst="rect">
            <a:avLst/>
          </a:prstGeom>
          <a:ln w="12700">
            <a:solidFill>
              <a:srgbClr val="783D01"/>
            </a:solidFill>
          </a:ln>
        </p:spPr>
      </p:pic>
      <p:sp>
        <p:nvSpPr>
          <p:cNvPr id="28" name="Rectangle 27"/>
          <p:cNvSpPr/>
          <p:nvPr/>
        </p:nvSpPr>
        <p:spPr>
          <a:xfrm>
            <a:off x="4734" y="1386057"/>
            <a:ext cx="9144000" cy="647114"/>
          </a:xfrm>
          <a:prstGeom prst="rect">
            <a:avLst/>
          </a:prstGeom>
          <a:solidFill>
            <a:srgbClr val="783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pc="200" dirty="0" smtClean="0">
                <a:solidFill>
                  <a:srgbClr val="F2F0D7"/>
                </a:solidFill>
                <a:latin typeface="Catchup" pitchFamily="2" charset="0"/>
              </a:rPr>
              <a:t>KENYA S</a:t>
            </a:r>
            <a:r>
              <a:rPr lang="en-US" sz="4000" b="1" spc="260" dirty="0" smtClean="0">
                <a:solidFill>
                  <a:srgbClr val="F2F0D7"/>
                </a:solidFill>
                <a:latin typeface="Catchup" pitchFamily="2" charset="0"/>
              </a:rPr>
              <a:t>MI</a:t>
            </a:r>
            <a:r>
              <a:rPr lang="en-US" sz="4000" b="1" spc="200" dirty="0" smtClean="0">
                <a:solidFill>
                  <a:srgbClr val="F2F0D7"/>
                </a:solidFill>
                <a:latin typeface="Catchup" pitchFamily="2" charset="0"/>
              </a:rPr>
              <a:t>LES</a:t>
            </a:r>
            <a:endParaRPr lang="en-US" sz="4000" b="1" spc="200" dirty="0">
              <a:solidFill>
                <a:srgbClr val="F2F0D7"/>
              </a:solidFill>
              <a:latin typeface="Catchup" pitchFamily="2" charset="0"/>
            </a:endParaRPr>
          </a:p>
        </p:txBody>
      </p:sp>
      <p:sp>
        <p:nvSpPr>
          <p:cNvPr id="53" name="Rectangle 52"/>
          <p:cNvSpPr/>
          <p:nvPr/>
        </p:nvSpPr>
        <p:spPr>
          <a:xfrm>
            <a:off x="4734" y="3679091"/>
            <a:ext cx="9144000" cy="647114"/>
          </a:xfrm>
          <a:prstGeom prst="rect">
            <a:avLst/>
          </a:prstGeom>
          <a:solidFill>
            <a:srgbClr val="783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2F0D7"/>
                </a:solidFill>
                <a:latin typeface="+mj-lt"/>
              </a:rPr>
              <a:t>Improving The Oral Health of Children in Kenya</a:t>
            </a:r>
            <a:endParaRPr lang="en-US" sz="2000" b="1" dirty="0">
              <a:solidFill>
                <a:srgbClr val="F2F0D7"/>
              </a:solidFill>
              <a:latin typeface="+mj-lt"/>
            </a:endParaRPr>
          </a:p>
        </p:txBody>
      </p:sp>
      <p:pic>
        <p:nvPicPr>
          <p:cNvPr id="57" name="Picture 56" descr="African pattern 1.jpg"/>
          <p:cNvPicPr>
            <a:picLocks noChangeAspect="1"/>
          </p:cNvPicPr>
          <p:nvPr/>
        </p:nvPicPr>
        <p:blipFill>
          <a:blip r:embed="rId4"/>
          <a:stretch>
            <a:fillRect/>
          </a:stretch>
        </p:blipFill>
        <p:spPr>
          <a:xfrm>
            <a:off x="0" y="5943600"/>
            <a:ext cx="9144000" cy="914400"/>
          </a:xfrm>
          <a:prstGeom prst="rect">
            <a:avLst/>
          </a:prstGeom>
        </p:spPr>
      </p:pic>
      <p:grpSp>
        <p:nvGrpSpPr>
          <p:cNvPr id="18" name="Group 17"/>
          <p:cNvGrpSpPr/>
          <p:nvPr/>
        </p:nvGrpSpPr>
        <p:grpSpPr>
          <a:xfrm>
            <a:off x="4137660" y="24374"/>
            <a:ext cx="868680" cy="868680"/>
            <a:chOff x="4331970" y="123397"/>
            <a:chExt cx="868680" cy="868680"/>
          </a:xfrm>
        </p:grpSpPr>
        <p:sp>
          <p:nvSpPr>
            <p:cNvPr id="16" name="Oval 15"/>
            <p:cNvSpPr>
              <a:spLocks noChangeAspect="1"/>
            </p:cNvSpPr>
            <p:nvPr/>
          </p:nvSpPr>
          <p:spPr>
            <a:xfrm>
              <a:off x="4331970" y="123397"/>
              <a:ext cx="868680" cy="868680"/>
            </a:xfrm>
            <a:prstGeom prst="ellipse">
              <a:avLst/>
            </a:prstGeom>
            <a:solidFill>
              <a:srgbClr val="F2F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tif"/>
            <p:cNvPicPr>
              <a:picLocks noChangeAspect="1"/>
            </p:cNvPicPr>
            <p:nvPr/>
          </p:nvPicPr>
          <p:blipFill>
            <a:blip r:embed="rId11"/>
            <a:stretch>
              <a:fillRect/>
            </a:stretch>
          </p:blipFill>
          <p:spPr>
            <a:xfrm>
              <a:off x="4331970" y="123397"/>
              <a:ext cx="868680" cy="868680"/>
            </a:xfrm>
            <a:prstGeom prst="rect">
              <a:avLst/>
            </a:prstGeom>
          </p:spPr>
        </p:pic>
      </p:grpSp>
      <p:sp>
        <p:nvSpPr>
          <p:cNvPr id="19" name="Rectangle 18"/>
          <p:cNvSpPr/>
          <p:nvPr/>
        </p:nvSpPr>
        <p:spPr>
          <a:xfrm>
            <a:off x="1237957" y="4796348"/>
            <a:ext cx="6668087" cy="677108"/>
          </a:xfrm>
          <a:prstGeom prst="rect">
            <a:avLst/>
          </a:prstGeom>
        </p:spPr>
        <p:txBody>
          <a:bodyPr wrap="square">
            <a:spAutoFit/>
          </a:bodyPr>
          <a:lstStyle/>
          <a:p>
            <a:pPr algn="ctr"/>
            <a:r>
              <a:rPr lang="en-US" sz="1600" b="1" dirty="0" smtClean="0">
                <a:solidFill>
                  <a:srgbClr val="783D01"/>
                </a:solidFill>
              </a:rPr>
              <a:t>An Oral Health and Nutrition Tool Kit </a:t>
            </a:r>
          </a:p>
          <a:p>
            <a:pPr algn="ctr"/>
            <a:endParaRPr lang="en-US" sz="500" b="1" dirty="0" smtClean="0">
              <a:solidFill>
                <a:srgbClr val="783D01"/>
              </a:solidFill>
            </a:endParaRPr>
          </a:p>
          <a:p>
            <a:pPr algn="ctr"/>
            <a:r>
              <a:rPr lang="en-US" sz="1600" b="1" dirty="0" smtClean="0">
                <a:solidFill>
                  <a:srgbClr val="783D01"/>
                </a:solidFill>
              </a:rPr>
              <a:t>For Health Workers, Teachers, Parents, Caregivers, and Children</a:t>
            </a:r>
            <a:endParaRPr lang="en-US" sz="1600" b="1" dirty="0">
              <a:solidFill>
                <a:srgbClr val="783D01"/>
              </a:solidFill>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 name="Picture 4" descr="parchment.jpg"/>
          <p:cNvPicPr>
            <a:picLocks noChangeAspect="1"/>
          </p:cNvPicPr>
          <p:nvPr/>
        </p:nvPicPr>
        <p:blipFill>
          <a:blip r:embed="rId3"/>
          <a:stretch>
            <a:fillRect/>
          </a:stretch>
        </p:blipFill>
        <p:spPr>
          <a:xfrm>
            <a:off x="0" y="0"/>
            <a:ext cx="9144000" cy="6858000"/>
          </a:xfrm>
          <a:prstGeom prst="rect">
            <a:avLst/>
          </a:prstGeom>
        </p:spPr>
      </p:pic>
      <p:pic>
        <p:nvPicPr>
          <p:cNvPr id="6" name="Picture 5" descr="African pattern 1.jpg"/>
          <p:cNvPicPr>
            <a:picLocks noChangeAspect="1"/>
          </p:cNvPicPr>
          <p:nvPr/>
        </p:nvPicPr>
        <p:blipFill>
          <a:blip r:embed="rId4"/>
          <a:stretch>
            <a:fillRect/>
          </a:stretch>
        </p:blipFill>
        <p:spPr>
          <a:xfrm>
            <a:off x="0" y="0"/>
            <a:ext cx="9144000" cy="649224"/>
          </a:xfrm>
          <a:prstGeom prst="rect">
            <a:avLst/>
          </a:prstGeom>
        </p:spPr>
      </p:pic>
      <p:sp>
        <p:nvSpPr>
          <p:cNvPr id="9" name="TextBox 8"/>
          <p:cNvSpPr txBox="1"/>
          <p:nvPr/>
        </p:nvSpPr>
        <p:spPr>
          <a:xfrm>
            <a:off x="1897756" y="665279"/>
            <a:ext cx="2884123" cy="461665"/>
          </a:xfrm>
          <a:prstGeom prst="rect">
            <a:avLst/>
          </a:prstGeom>
          <a:noFill/>
        </p:spPr>
        <p:txBody>
          <a:bodyPr wrap="none" rtlCol="0">
            <a:spAutoFit/>
          </a:bodyPr>
          <a:lstStyle/>
          <a:p>
            <a:r>
              <a:rPr lang="en-US" sz="2400" b="1" dirty="0" smtClean="0">
                <a:solidFill>
                  <a:srgbClr val="8A181B"/>
                </a:solidFill>
              </a:rPr>
              <a:t>GOOD NUTRITION</a:t>
            </a:r>
            <a:endParaRPr lang="en-US" sz="2400" b="1" dirty="0">
              <a:solidFill>
                <a:srgbClr val="8A181B"/>
              </a:solidFill>
            </a:endParaRPr>
          </a:p>
        </p:txBody>
      </p:sp>
      <p:sp>
        <p:nvSpPr>
          <p:cNvPr id="10" name="TextBox 9"/>
          <p:cNvSpPr txBox="1"/>
          <p:nvPr/>
        </p:nvSpPr>
        <p:spPr>
          <a:xfrm>
            <a:off x="237744" y="834336"/>
            <a:ext cx="869149" cy="307777"/>
          </a:xfrm>
          <a:prstGeom prst="rect">
            <a:avLst/>
          </a:prstGeom>
          <a:noFill/>
        </p:spPr>
        <p:txBody>
          <a:bodyPr wrap="none" rtlCol="0">
            <a:spAutoFit/>
          </a:bodyPr>
          <a:lstStyle/>
          <a:p>
            <a:r>
              <a:rPr lang="en-US" b="1" i="1" dirty="0" smtClean="0">
                <a:solidFill>
                  <a:srgbClr val="783D01"/>
                </a:solidFill>
              </a:rPr>
              <a:t>Lesson:</a:t>
            </a:r>
            <a:endParaRPr lang="en-US" b="1" dirty="0">
              <a:solidFill>
                <a:srgbClr val="783D01"/>
              </a:solidFill>
            </a:endParaRPr>
          </a:p>
        </p:txBody>
      </p:sp>
      <p:sp>
        <p:nvSpPr>
          <p:cNvPr id="12" name="TextBox 11"/>
          <p:cNvSpPr txBox="1"/>
          <p:nvPr/>
        </p:nvSpPr>
        <p:spPr>
          <a:xfrm>
            <a:off x="237744" y="4754880"/>
            <a:ext cx="5486400" cy="1892826"/>
          </a:xfrm>
          <a:prstGeom prst="rect">
            <a:avLst/>
          </a:prstGeom>
          <a:noFill/>
        </p:spPr>
        <p:txBody>
          <a:bodyPr wrap="square" rtlCol="0">
            <a:spAutoFit/>
          </a:bodyPr>
          <a:lstStyle/>
          <a:p>
            <a:pPr marL="342900" indent="-342900">
              <a:buClr>
                <a:srgbClr val="8A181B"/>
              </a:buClr>
              <a:buFont typeface="+mj-lt"/>
              <a:buAutoNum type="arabicPeriod"/>
            </a:pPr>
            <a:r>
              <a:rPr lang="en-US" sz="1300" b="1" dirty="0" smtClean="0">
                <a:solidFill>
                  <a:srgbClr val="783D01"/>
                </a:solidFill>
              </a:rPr>
              <a:t>Dairy products (milk and cheese) – they make strong bones and teeth</a:t>
            </a:r>
          </a:p>
          <a:p>
            <a:pPr marL="342900" indent="-342900">
              <a:buClr>
                <a:srgbClr val="8A181B"/>
              </a:buClr>
              <a:buFont typeface="+mj-lt"/>
              <a:buAutoNum type="arabicPeriod"/>
            </a:pPr>
            <a:r>
              <a:rPr lang="en-US" sz="1300" b="1" dirty="0" smtClean="0">
                <a:solidFill>
                  <a:srgbClr val="783D01"/>
                </a:solidFill>
              </a:rPr>
              <a:t>Grains (corn and rice) – they give energy</a:t>
            </a:r>
          </a:p>
          <a:p>
            <a:pPr marL="342900" indent="-342900">
              <a:buClr>
                <a:srgbClr val="8A181B"/>
              </a:buClr>
              <a:buFont typeface="+mj-lt"/>
              <a:buAutoNum type="arabicPeriod"/>
            </a:pPr>
            <a:r>
              <a:rPr lang="en-US" sz="1300" b="1" dirty="0" smtClean="0">
                <a:solidFill>
                  <a:srgbClr val="783D01"/>
                </a:solidFill>
              </a:rPr>
              <a:t>Proteins (meat, fish, eggs, and beans) – they help build muscles and a strong body</a:t>
            </a:r>
          </a:p>
          <a:p>
            <a:pPr marL="342900" indent="-342900">
              <a:buClr>
                <a:srgbClr val="8A181B"/>
              </a:buClr>
              <a:buFont typeface="+mj-lt"/>
              <a:buAutoNum type="arabicPeriod"/>
            </a:pPr>
            <a:r>
              <a:rPr lang="en-US" sz="1300" b="1" dirty="0" smtClean="0">
                <a:solidFill>
                  <a:srgbClr val="783D01"/>
                </a:solidFill>
              </a:rPr>
              <a:t>Vegetables (pumpkin, cassava, spinach)</a:t>
            </a:r>
          </a:p>
          <a:p>
            <a:pPr marL="342900" indent="-342900">
              <a:buClr>
                <a:srgbClr val="8A181B"/>
              </a:buClr>
              <a:buFont typeface="+mj-lt"/>
              <a:buAutoNum type="arabicPeriod"/>
            </a:pPr>
            <a:r>
              <a:rPr lang="en-US" sz="1300" b="1" dirty="0" smtClean="0">
                <a:solidFill>
                  <a:srgbClr val="783D01"/>
                </a:solidFill>
              </a:rPr>
              <a:t>Fruit (bananas, papaya, mango) – they have vitamins and minerals that make the blood, nerves, muscles and the entire body work well.</a:t>
            </a:r>
          </a:p>
        </p:txBody>
      </p:sp>
      <p:sp>
        <p:nvSpPr>
          <p:cNvPr id="13" name="TextBox 12"/>
          <p:cNvSpPr txBox="1"/>
          <p:nvPr/>
        </p:nvSpPr>
        <p:spPr>
          <a:xfrm>
            <a:off x="237744" y="3340912"/>
            <a:ext cx="5486400" cy="892552"/>
          </a:xfrm>
          <a:prstGeom prst="rect">
            <a:avLst/>
          </a:prstGeom>
          <a:noFill/>
        </p:spPr>
        <p:txBody>
          <a:bodyPr wrap="square" rtlCol="0">
            <a:spAutoFit/>
          </a:bodyPr>
          <a:lstStyle/>
          <a:p>
            <a:r>
              <a:rPr lang="en-US" sz="1300" b="1" i="1" dirty="0" smtClean="0">
                <a:solidFill>
                  <a:srgbClr val="783D01"/>
                </a:solidFill>
              </a:rPr>
              <a:t>More Information: </a:t>
            </a:r>
            <a:r>
              <a:rPr lang="en-US" sz="1300" b="1" dirty="0" smtClean="0">
                <a:solidFill>
                  <a:srgbClr val="783D01"/>
                </a:solidFill>
              </a:rPr>
              <a:t>For babies – breast milk is the main food. If you have to use a bottle, put in only formula or milk, no sweet drinks and do not put your baby to bed with a bottle because it damages the teeth.</a:t>
            </a:r>
            <a:endParaRPr lang="en-US" sz="1300" b="1" dirty="0">
              <a:solidFill>
                <a:srgbClr val="783D01"/>
              </a:solidFill>
            </a:endParaRPr>
          </a:p>
        </p:txBody>
      </p:sp>
      <p:sp>
        <p:nvSpPr>
          <p:cNvPr id="16" name="TextBox 15"/>
          <p:cNvSpPr txBox="1"/>
          <p:nvPr/>
        </p:nvSpPr>
        <p:spPr>
          <a:xfrm>
            <a:off x="5724144" y="722376"/>
            <a:ext cx="3241820" cy="4601260"/>
          </a:xfrm>
          <a:prstGeom prst="rect">
            <a:avLst/>
          </a:prstGeom>
          <a:noFill/>
          <a:ln w="15875" cmpd="dbl">
            <a:solidFill>
              <a:srgbClr val="8A181B"/>
            </a:solidFill>
          </a:ln>
        </p:spPr>
        <p:txBody>
          <a:bodyPr wrap="square" rtlCol="0">
            <a:spAutoFit/>
          </a:bodyPr>
          <a:lstStyle/>
          <a:p>
            <a:pPr algn="ctr"/>
            <a:r>
              <a:rPr lang="en-US" sz="1300" b="1" dirty="0" smtClean="0">
                <a:solidFill>
                  <a:srgbClr val="783D01"/>
                </a:solidFill>
              </a:rPr>
              <a:t>Activities:</a:t>
            </a:r>
          </a:p>
          <a:p>
            <a:pPr marL="274320" indent="-182880">
              <a:lnSpc>
                <a:spcPts val="1400"/>
              </a:lnSpc>
              <a:buFont typeface="+mj-lt"/>
              <a:buAutoNum type="arabicPeriod"/>
            </a:pPr>
            <a:r>
              <a:rPr lang="en-US" sz="1300" b="1" dirty="0" smtClean="0">
                <a:solidFill>
                  <a:srgbClr val="783D01"/>
                </a:solidFill>
              </a:rPr>
              <a:t>Snacks: </a:t>
            </a:r>
            <a:r>
              <a:rPr lang="en-US" sz="1300" dirty="0" smtClean="0">
                <a:solidFill>
                  <a:srgbClr val="783D01"/>
                </a:solidFill>
              </a:rPr>
              <a:t>In a basket, bring examples of healthy foods and drawings of different snacks. On 2 tables put signs: “Healthy Food” and “Unhealthy Food”. Each child pulls out of the basket a food or drawing. The child explains where the food comes from, whether it is a healthy or unhealthy food, and if it’s good to eat every day or just occasionally. Then the child puts the food on the correct table.</a:t>
            </a:r>
            <a:br>
              <a:rPr lang="en-US" sz="1300" dirty="0" smtClean="0">
                <a:solidFill>
                  <a:srgbClr val="783D01"/>
                </a:solidFill>
              </a:rPr>
            </a:br>
            <a:endParaRPr lang="en-US" sz="1100" dirty="0" smtClean="0">
              <a:solidFill>
                <a:srgbClr val="783D01"/>
              </a:solidFill>
            </a:endParaRPr>
          </a:p>
          <a:p>
            <a:pPr marL="274320" indent="-182880">
              <a:lnSpc>
                <a:spcPts val="1400"/>
              </a:lnSpc>
              <a:buFont typeface="+mj-lt"/>
              <a:buAutoNum type="arabicPeriod"/>
            </a:pPr>
            <a:r>
              <a:rPr lang="en-US" sz="1300" b="1" dirty="0" smtClean="0">
                <a:solidFill>
                  <a:srgbClr val="783D01"/>
                </a:solidFill>
              </a:rPr>
              <a:t>Meals: </a:t>
            </a:r>
            <a:r>
              <a:rPr lang="en-US" sz="1300" dirty="0" smtClean="0">
                <a:solidFill>
                  <a:srgbClr val="783D01"/>
                </a:solidFill>
              </a:rPr>
              <a:t>Small drawings of different healthy foods. Three large pictures of this dish with signs: Breakfast, Lunch, and Dinner. Hand out a picture of a food to each child. Tell them, “Let’s make breakfast. Who has something for the plate? Invite children to attach their food in it proper place on the plate. Then, “Let’s make lunch. Who has something for the plate? Finally, “Let’s make dinner. Who has something for the plate?”</a:t>
            </a:r>
          </a:p>
        </p:txBody>
      </p:sp>
      <p:sp>
        <p:nvSpPr>
          <p:cNvPr id="11" name="TextBox 10"/>
          <p:cNvSpPr txBox="1"/>
          <p:nvPr/>
        </p:nvSpPr>
        <p:spPr>
          <a:xfrm>
            <a:off x="237744" y="1110434"/>
            <a:ext cx="5486400" cy="2092881"/>
          </a:xfrm>
          <a:prstGeom prst="rect">
            <a:avLst/>
          </a:prstGeom>
          <a:noFill/>
        </p:spPr>
        <p:txBody>
          <a:bodyPr wrap="square" rtlCol="0">
            <a:spAutoFit/>
          </a:bodyPr>
          <a:lstStyle/>
          <a:p>
            <a:r>
              <a:rPr lang="en-US" sz="1300" b="1" i="1" dirty="0" smtClean="0">
                <a:solidFill>
                  <a:srgbClr val="8A181B"/>
                </a:solidFill>
              </a:rPr>
              <a:t>Healthy Foods:  </a:t>
            </a:r>
            <a:r>
              <a:rPr lang="en-US" sz="1300" b="1" dirty="0" smtClean="0">
                <a:solidFill>
                  <a:srgbClr val="783D01"/>
                </a:solidFill>
              </a:rPr>
              <a:t>They are natural and fresh foods that we harvest (e.g. milk, cheese, corn, cassava, meat, chicken, fish, palm hearts, beans, plantains, rice, squash, papaya, mango, tomato, cucumber, pineapple, eggs). They are good to eat every day.</a:t>
            </a:r>
          </a:p>
          <a:p>
            <a:endParaRPr lang="en-US" sz="1300" b="1" dirty="0" smtClean="0">
              <a:solidFill>
                <a:srgbClr val="783D01"/>
              </a:solidFill>
            </a:endParaRPr>
          </a:p>
          <a:p>
            <a:r>
              <a:rPr lang="en-US" sz="1300" b="1" i="1" dirty="0" smtClean="0">
                <a:solidFill>
                  <a:srgbClr val="8A181B"/>
                </a:solidFill>
              </a:rPr>
              <a:t>Unhealthy Foods: </a:t>
            </a:r>
            <a:r>
              <a:rPr lang="en-US" sz="1300" b="1" dirty="0" smtClean="0">
                <a:solidFill>
                  <a:srgbClr val="783D01"/>
                </a:solidFill>
              </a:rPr>
              <a:t>These are processed foods with added sugar and chemicals. They come in packages, bottles, or cans (e.g. soda, candy, cookies, chips, chocolate, lollipops, junk food, ice cream, sugary cereals). It is best not to eat them every day - only occasionally.</a:t>
            </a:r>
            <a:endParaRPr lang="en-US" sz="1300" b="1" dirty="0">
              <a:solidFill>
                <a:srgbClr val="783D01"/>
              </a:solidFill>
            </a:endParaRPr>
          </a:p>
        </p:txBody>
      </p:sp>
      <p:sp>
        <p:nvSpPr>
          <p:cNvPr id="14" name="TextBox 13"/>
          <p:cNvSpPr txBox="1"/>
          <p:nvPr/>
        </p:nvSpPr>
        <p:spPr>
          <a:xfrm>
            <a:off x="237744" y="4263339"/>
            <a:ext cx="5486400" cy="492443"/>
          </a:xfrm>
          <a:prstGeom prst="rect">
            <a:avLst/>
          </a:prstGeom>
          <a:noFill/>
        </p:spPr>
        <p:txBody>
          <a:bodyPr wrap="square" rtlCol="0">
            <a:spAutoFit/>
          </a:bodyPr>
          <a:lstStyle/>
          <a:p>
            <a:r>
              <a:rPr lang="en-US" sz="1300" b="1" dirty="0" smtClean="0">
                <a:solidFill>
                  <a:srgbClr val="783D01"/>
                </a:solidFill>
              </a:rPr>
              <a:t>There are 5 types of healthy foods. It’s good to eat them at every meal.</a:t>
            </a:r>
            <a:endParaRPr lang="en-US" sz="1300" b="1" dirty="0">
              <a:solidFill>
                <a:srgbClr val="783D01"/>
              </a:solidFill>
            </a:endParaRPr>
          </a:p>
        </p:txBody>
      </p:sp>
      <p:pic>
        <p:nvPicPr>
          <p:cNvPr id="20" name="Picture 19" descr="plate.jpg"/>
          <p:cNvPicPr>
            <a:picLocks noChangeAspect="1"/>
          </p:cNvPicPr>
          <p:nvPr/>
        </p:nvPicPr>
        <p:blipFill>
          <a:blip r:embed="rId5"/>
          <a:stretch>
            <a:fillRect/>
          </a:stretch>
        </p:blipFill>
        <p:spPr>
          <a:xfrm>
            <a:off x="6497217" y="5355910"/>
            <a:ext cx="1695674" cy="1538667"/>
          </a:xfrm>
          <a:prstGeom prst="rect">
            <a:avLst/>
          </a:prstGeom>
        </p:spPr>
      </p:pic>
      <p:grpSp>
        <p:nvGrpSpPr>
          <p:cNvPr id="21" name="Group 20"/>
          <p:cNvGrpSpPr/>
          <p:nvPr/>
        </p:nvGrpSpPr>
        <p:grpSpPr>
          <a:xfrm>
            <a:off x="4261104" y="18108"/>
            <a:ext cx="621792" cy="621792"/>
            <a:chOff x="4529500" y="145944"/>
            <a:chExt cx="621792" cy="621792"/>
          </a:xfrm>
        </p:grpSpPr>
        <p:sp>
          <p:nvSpPr>
            <p:cNvPr id="22" name="Oval 21"/>
            <p:cNvSpPr>
              <a:spLocks noChangeAspect="1"/>
            </p:cNvSpPr>
            <p:nvPr/>
          </p:nvSpPr>
          <p:spPr>
            <a:xfrm>
              <a:off x="4529500" y="145944"/>
              <a:ext cx="621792" cy="621792"/>
            </a:xfrm>
            <a:prstGeom prst="ellipse">
              <a:avLst/>
            </a:prstGeom>
            <a:solidFill>
              <a:srgbClr val="F2F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logo.tif"/>
            <p:cNvPicPr>
              <a:picLocks noChangeAspect="1"/>
            </p:cNvPicPr>
            <p:nvPr/>
          </p:nvPicPr>
          <p:blipFill>
            <a:blip r:embed="rId6"/>
            <a:stretch>
              <a:fillRect/>
            </a:stretch>
          </p:blipFill>
          <p:spPr>
            <a:xfrm>
              <a:off x="4529500" y="145944"/>
              <a:ext cx="621792" cy="621792"/>
            </a:xfrm>
            <a:prstGeom prst="rect">
              <a:avLst/>
            </a:prstGeom>
          </p:spPr>
        </p:pic>
      </p:grpSp>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 name="Picture 4" descr="parchment.jpg"/>
          <p:cNvPicPr>
            <a:picLocks noChangeAspect="1"/>
          </p:cNvPicPr>
          <p:nvPr/>
        </p:nvPicPr>
        <p:blipFill>
          <a:blip r:embed="rId3"/>
          <a:stretch>
            <a:fillRect/>
          </a:stretch>
        </p:blipFill>
        <p:spPr>
          <a:xfrm>
            <a:off x="0" y="-27432"/>
            <a:ext cx="9144000" cy="6858000"/>
          </a:xfrm>
          <a:prstGeom prst="rect">
            <a:avLst/>
          </a:prstGeom>
        </p:spPr>
      </p:pic>
      <p:pic>
        <p:nvPicPr>
          <p:cNvPr id="6" name="Picture 5" descr="African pattern 1.jpg"/>
          <p:cNvPicPr>
            <a:picLocks noChangeAspect="1"/>
          </p:cNvPicPr>
          <p:nvPr/>
        </p:nvPicPr>
        <p:blipFill>
          <a:blip r:embed="rId4"/>
          <a:stretch>
            <a:fillRect/>
          </a:stretch>
        </p:blipFill>
        <p:spPr>
          <a:xfrm>
            <a:off x="0" y="-9144"/>
            <a:ext cx="9144000" cy="649224"/>
          </a:xfrm>
          <a:prstGeom prst="rect">
            <a:avLst/>
          </a:prstGeom>
        </p:spPr>
      </p:pic>
      <p:sp>
        <p:nvSpPr>
          <p:cNvPr id="11" name="TextBox 10"/>
          <p:cNvSpPr txBox="1"/>
          <p:nvPr/>
        </p:nvSpPr>
        <p:spPr>
          <a:xfrm>
            <a:off x="2679495" y="674423"/>
            <a:ext cx="3785011" cy="584775"/>
          </a:xfrm>
          <a:prstGeom prst="rect">
            <a:avLst/>
          </a:prstGeom>
          <a:noFill/>
        </p:spPr>
        <p:txBody>
          <a:bodyPr wrap="none" rtlCol="0">
            <a:spAutoFit/>
          </a:bodyPr>
          <a:lstStyle/>
          <a:p>
            <a:r>
              <a:rPr lang="en-US" sz="3200" b="1" dirty="0" smtClean="0">
                <a:solidFill>
                  <a:srgbClr val="8A181B"/>
                </a:solidFill>
              </a:rPr>
              <a:t>GOOD NUTRITION</a:t>
            </a:r>
            <a:endParaRPr lang="en-US" sz="3200" b="1" dirty="0">
              <a:solidFill>
                <a:srgbClr val="8A181B"/>
              </a:solidFill>
            </a:endParaRPr>
          </a:p>
        </p:txBody>
      </p:sp>
      <p:sp>
        <p:nvSpPr>
          <p:cNvPr id="26" name="Rectangle 25"/>
          <p:cNvSpPr/>
          <p:nvPr/>
        </p:nvSpPr>
        <p:spPr>
          <a:xfrm>
            <a:off x="324730" y="1259198"/>
            <a:ext cx="4005072" cy="5452498"/>
          </a:xfrm>
          <a:prstGeom prst="rect">
            <a:avLst/>
          </a:prstGeom>
          <a:solidFill>
            <a:srgbClr val="F2F0D7"/>
          </a:solidFill>
          <a:ln>
            <a:solidFill>
              <a:srgbClr val="8A1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1010530" y="1508760"/>
            <a:ext cx="2642616" cy="461665"/>
          </a:xfrm>
          <a:prstGeom prst="rect">
            <a:avLst/>
          </a:prstGeom>
          <a:noFill/>
        </p:spPr>
        <p:txBody>
          <a:bodyPr wrap="square" rtlCol="0">
            <a:spAutoFit/>
          </a:bodyPr>
          <a:lstStyle/>
          <a:p>
            <a:r>
              <a:rPr lang="en-US" sz="2400" b="1" dirty="0" smtClean="0">
                <a:solidFill>
                  <a:srgbClr val="8A181B"/>
                </a:solidFill>
              </a:rPr>
              <a:t>HEALTHY FOOD</a:t>
            </a:r>
            <a:endParaRPr lang="en-US" sz="2400" b="1" dirty="0">
              <a:solidFill>
                <a:srgbClr val="8A181B"/>
              </a:solidFill>
            </a:endParaRPr>
          </a:p>
        </p:txBody>
      </p:sp>
      <p:sp>
        <p:nvSpPr>
          <p:cNvPr id="15" name="Shape 145"/>
          <p:cNvSpPr>
            <a:spLocks noChangeAspect="1"/>
          </p:cNvSpPr>
          <p:nvPr/>
        </p:nvSpPr>
        <p:spPr>
          <a:xfrm>
            <a:off x="769938" y="4177649"/>
            <a:ext cx="3123801" cy="2267712"/>
          </a:xfrm>
          <a:prstGeom prst="rect">
            <a:avLst/>
          </a:prstGeom>
          <a:blipFill>
            <a:blip r:embed="rId5"/>
            <a:stretch>
              <a:fillRect/>
            </a:stretch>
          </a:blipFill>
          <a:ln w="19050">
            <a:solidFill>
              <a:srgbClr val="8A181B"/>
            </a:solidFill>
          </a:ln>
        </p:spPr>
      </p:sp>
      <p:sp>
        <p:nvSpPr>
          <p:cNvPr id="17" name="Shape 147"/>
          <p:cNvSpPr/>
          <p:nvPr/>
        </p:nvSpPr>
        <p:spPr>
          <a:xfrm>
            <a:off x="2454749" y="2090834"/>
            <a:ext cx="1438990" cy="1920116"/>
          </a:xfrm>
          <a:prstGeom prst="rect">
            <a:avLst/>
          </a:prstGeom>
          <a:blipFill>
            <a:blip r:embed="rId6"/>
            <a:stretch>
              <a:fillRect/>
            </a:stretch>
          </a:blipFill>
          <a:ln w="19050">
            <a:solidFill>
              <a:srgbClr val="8A181B"/>
            </a:solidFill>
          </a:ln>
        </p:spPr>
      </p:sp>
      <p:sp>
        <p:nvSpPr>
          <p:cNvPr id="27" name="Rectangle 26"/>
          <p:cNvSpPr/>
          <p:nvPr/>
        </p:nvSpPr>
        <p:spPr>
          <a:xfrm>
            <a:off x="4945045" y="1259198"/>
            <a:ext cx="4005072" cy="5452498"/>
          </a:xfrm>
          <a:prstGeom prst="rect">
            <a:avLst/>
          </a:prstGeom>
          <a:solidFill>
            <a:srgbClr val="F2F0D7"/>
          </a:solidFill>
          <a:ln>
            <a:solidFill>
              <a:srgbClr val="8A1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hape 148"/>
          <p:cNvSpPr/>
          <p:nvPr/>
        </p:nvSpPr>
        <p:spPr>
          <a:xfrm rot="5400000">
            <a:off x="5904175" y="2201953"/>
            <a:ext cx="2086813" cy="1722678"/>
          </a:xfrm>
          <a:prstGeom prst="rect">
            <a:avLst/>
          </a:prstGeom>
          <a:blipFill>
            <a:blip r:embed="rId7"/>
            <a:stretch>
              <a:fillRect/>
            </a:stretch>
          </a:blipFill>
          <a:ln w="19050">
            <a:solidFill>
              <a:srgbClr val="8A181B"/>
            </a:solidFill>
          </a:ln>
        </p:spPr>
      </p:sp>
      <p:sp>
        <p:nvSpPr>
          <p:cNvPr id="22" name="TextBox 21"/>
          <p:cNvSpPr txBox="1"/>
          <p:nvPr/>
        </p:nvSpPr>
        <p:spPr>
          <a:xfrm>
            <a:off x="5406817" y="1508760"/>
            <a:ext cx="3081528" cy="461665"/>
          </a:xfrm>
          <a:prstGeom prst="rect">
            <a:avLst/>
          </a:prstGeom>
          <a:noFill/>
        </p:spPr>
        <p:txBody>
          <a:bodyPr wrap="square" rtlCol="0">
            <a:spAutoFit/>
          </a:bodyPr>
          <a:lstStyle/>
          <a:p>
            <a:r>
              <a:rPr lang="en-US" sz="2400" b="1" dirty="0" smtClean="0">
                <a:solidFill>
                  <a:srgbClr val="8A181B"/>
                </a:solidFill>
              </a:rPr>
              <a:t>UNHEALTHY FOOD</a:t>
            </a:r>
            <a:endParaRPr lang="en-US" sz="2400" b="1" dirty="0">
              <a:solidFill>
                <a:srgbClr val="8A181B"/>
              </a:solidFill>
            </a:endParaRPr>
          </a:p>
        </p:txBody>
      </p:sp>
      <p:sp>
        <p:nvSpPr>
          <p:cNvPr id="14" name="Shape 144"/>
          <p:cNvSpPr/>
          <p:nvPr/>
        </p:nvSpPr>
        <p:spPr>
          <a:xfrm>
            <a:off x="5436857" y="4178132"/>
            <a:ext cx="3021448" cy="2267229"/>
          </a:xfrm>
          <a:prstGeom prst="rect">
            <a:avLst/>
          </a:prstGeom>
          <a:blipFill>
            <a:blip r:embed="rId8"/>
            <a:stretch>
              <a:fillRect/>
            </a:stretch>
          </a:blipFill>
          <a:ln w="19050">
            <a:solidFill>
              <a:srgbClr val="8A181B"/>
            </a:solidFill>
          </a:ln>
        </p:spPr>
      </p:sp>
      <p:pic>
        <p:nvPicPr>
          <p:cNvPr id="28" name="Picture 4" descr="http://africanspotlight.com/wp-content/uploads/2012/07/breastfeding-222x300.jpg">
            <a:hlinkClick r:id="rId9"/>
          </p:cNvPr>
          <p:cNvPicPr>
            <a:picLocks noChangeAspect="1" noChangeArrowheads="1"/>
          </p:cNvPicPr>
          <p:nvPr/>
        </p:nvPicPr>
        <p:blipFill>
          <a:blip r:embed="rId10"/>
          <a:srcRect l="11121" t="11329" r="25311" b="7746"/>
          <a:stretch>
            <a:fillRect/>
          </a:stretch>
        </p:blipFill>
        <p:spPr bwMode="auto">
          <a:xfrm>
            <a:off x="856255" y="2090834"/>
            <a:ext cx="1116203" cy="1920240"/>
          </a:xfrm>
          <a:prstGeom prst="rect">
            <a:avLst/>
          </a:prstGeom>
          <a:noFill/>
          <a:ln w="19050">
            <a:solidFill>
              <a:srgbClr val="8A181B"/>
            </a:solidFill>
          </a:ln>
        </p:spPr>
      </p:pic>
      <p:grpSp>
        <p:nvGrpSpPr>
          <p:cNvPr id="29" name="Group 28"/>
          <p:cNvGrpSpPr/>
          <p:nvPr/>
        </p:nvGrpSpPr>
        <p:grpSpPr>
          <a:xfrm>
            <a:off x="4261104" y="8964"/>
            <a:ext cx="621792" cy="621792"/>
            <a:chOff x="4529500" y="145944"/>
            <a:chExt cx="621792" cy="621792"/>
          </a:xfrm>
        </p:grpSpPr>
        <p:sp>
          <p:nvSpPr>
            <p:cNvPr id="30" name="Oval 29"/>
            <p:cNvSpPr>
              <a:spLocks noChangeAspect="1"/>
            </p:cNvSpPr>
            <p:nvPr/>
          </p:nvSpPr>
          <p:spPr>
            <a:xfrm>
              <a:off x="4529500" y="145944"/>
              <a:ext cx="621792" cy="621792"/>
            </a:xfrm>
            <a:prstGeom prst="ellipse">
              <a:avLst/>
            </a:prstGeom>
            <a:solidFill>
              <a:srgbClr val="F2F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logo.tif"/>
            <p:cNvPicPr>
              <a:picLocks noChangeAspect="1"/>
            </p:cNvPicPr>
            <p:nvPr/>
          </p:nvPicPr>
          <p:blipFill>
            <a:blip r:embed="rId11"/>
            <a:stretch>
              <a:fillRect/>
            </a:stretch>
          </p:blipFill>
          <p:spPr>
            <a:xfrm>
              <a:off x="4529500" y="145944"/>
              <a:ext cx="621792" cy="621792"/>
            </a:xfrm>
            <a:prstGeom prst="rect">
              <a:avLst/>
            </a:prstGeom>
          </p:spPr>
        </p:pic>
      </p:gr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 name="Picture 4" descr="parchment.jpg"/>
          <p:cNvPicPr>
            <a:picLocks noChangeAspect="1"/>
          </p:cNvPicPr>
          <p:nvPr/>
        </p:nvPicPr>
        <p:blipFill>
          <a:blip r:embed="rId3"/>
          <a:stretch>
            <a:fillRect/>
          </a:stretch>
        </p:blipFill>
        <p:spPr>
          <a:xfrm>
            <a:off x="0" y="0"/>
            <a:ext cx="9144000" cy="6858000"/>
          </a:xfrm>
          <a:prstGeom prst="rect">
            <a:avLst/>
          </a:prstGeom>
        </p:spPr>
      </p:pic>
      <p:pic>
        <p:nvPicPr>
          <p:cNvPr id="6" name="Picture 5" descr="African pattern 1.jpg"/>
          <p:cNvPicPr>
            <a:picLocks noChangeAspect="1"/>
          </p:cNvPicPr>
          <p:nvPr/>
        </p:nvPicPr>
        <p:blipFill>
          <a:blip r:embed="rId4"/>
          <a:stretch>
            <a:fillRect/>
          </a:stretch>
        </p:blipFill>
        <p:spPr>
          <a:xfrm>
            <a:off x="0" y="0"/>
            <a:ext cx="9144000" cy="649224"/>
          </a:xfrm>
          <a:prstGeom prst="rect">
            <a:avLst/>
          </a:prstGeom>
        </p:spPr>
      </p:pic>
      <p:sp>
        <p:nvSpPr>
          <p:cNvPr id="9" name="TextBox 8"/>
          <p:cNvSpPr txBox="1"/>
          <p:nvPr/>
        </p:nvSpPr>
        <p:spPr>
          <a:xfrm>
            <a:off x="1538185" y="701855"/>
            <a:ext cx="2988319" cy="461665"/>
          </a:xfrm>
          <a:prstGeom prst="rect">
            <a:avLst/>
          </a:prstGeom>
          <a:noFill/>
        </p:spPr>
        <p:txBody>
          <a:bodyPr wrap="none" rtlCol="0">
            <a:spAutoFit/>
          </a:bodyPr>
          <a:lstStyle/>
          <a:p>
            <a:r>
              <a:rPr lang="en-US" sz="2400" b="1" dirty="0" smtClean="0">
                <a:solidFill>
                  <a:srgbClr val="8A181B"/>
                </a:solidFill>
              </a:rPr>
              <a:t>TOOTH BRUSHING</a:t>
            </a:r>
            <a:endParaRPr lang="en-US" sz="2400" b="1" dirty="0">
              <a:solidFill>
                <a:srgbClr val="8A181B"/>
              </a:solidFill>
            </a:endParaRPr>
          </a:p>
        </p:txBody>
      </p:sp>
      <p:sp>
        <p:nvSpPr>
          <p:cNvPr id="10" name="TextBox 9"/>
          <p:cNvSpPr txBox="1"/>
          <p:nvPr/>
        </p:nvSpPr>
        <p:spPr>
          <a:xfrm>
            <a:off x="262932" y="1126196"/>
            <a:ext cx="5486400" cy="892552"/>
          </a:xfrm>
          <a:prstGeom prst="rect">
            <a:avLst/>
          </a:prstGeom>
          <a:noFill/>
        </p:spPr>
        <p:txBody>
          <a:bodyPr wrap="square" rtlCol="0">
            <a:spAutoFit/>
          </a:bodyPr>
          <a:lstStyle/>
          <a:p>
            <a:r>
              <a:rPr lang="en-US" sz="1300" b="1" i="1" dirty="0" smtClean="0">
                <a:solidFill>
                  <a:srgbClr val="783D01"/>
                </a:solidFill>
              </a:rPr>
              <a:t>Lesson: </a:t>
            </a:r>
            <a:r>
              <a:rPr lang="en-US" sz="1300" b="1" dirty="0" smtClean="0">
                <a:solidFill>
                  <a:srgbClr val="783D01"/>
                </a:solidFill>
              </a:rPr>
              <a:t>The bacteria hide between teeth. How can we remove them? You have to brush your teeth every day in the morning and before bedtime. It’s best for the whole family to brush together – that is how children learn, and the whole family is healthier.</a:t>
            </a:r>
            <a:endParaRPr lang="en-US" sz="1300" b="1" dirty="0">
              <a:solidFill>
                <a:srgbClr val="783D01"/>
              </a:solidFill>
            </a:endParaRPr>
          </a:p>
        </p:txBody>
      </p:sp>
      <p:sp>
        <p:nvSpPr>
          <p:cNvPr id="11" name="TextBox 10"/>
          <p:cNvSpPr txBox="1"/>
          <p:nvPr/>
        </p:nvSpPr>
        <p:spPr>
          <a:xfrm>
            <a:off x="262932" y="2040942"/>
            <a:ext cx="2603598" cy="292388"/>
          </a:xfrm>
          <a:prstGeom prst="rect">
            <a:avLst/>
          </a:prstGeom>
          <a:noFill/>
        </p:spPr>
        <p:txBody>
          <a:bodyPr wrap="none" rtlCol="0">
            <a:spAutoFit/>
          </a:bodyPr>
          <a:lstStyle/>
          <a:p>
            <a:r>
              <a:rPr lang="en-US" sz="1300" b="1" i="1" dirty="0" smtClean="0">
                <a:solidFill>
                  <a:srgbClr val="8A181B"/>
                </a:solidFill>
              </a:rPr>
              <a:t>How do you brush your teeth?</a:t>
            </a:r>
            <a:endParaRPr lang="en-US" sz="1300" b="1" i="1" dirty="0">
              <a:solidFill>
                <a:srgbClr val="8A181B"/>
              </a:solidFill>
            </a:endParaRPr>
          </a:p>
        </p:txBody>
      </p:sp>
      <p:sp>
        <p:nvSpPr>
          <p:cNvPr id="12" name="TextBox 11"/>
          <p:cNvSpPr txBox="1"/>
          <p:nvPr/>
        </p:nvSpPr>
        <p:spPr>
          <a:xfrm>
            <a:off x="262932" y="2355524"/>
            <a:ext cx="5486400" cy="1892826"/>
          </a:xfrm>
          <a:prstGeom prst="rect">
            <a:avLst/>
          </a:prstGeom>
          <a:noFill/>
        </p:spPr>
        <p:txBody>
          <a:bodyPr wrap="square" rtlCol="0">
            <a:spAutoFit/>
          </a:bodyPr>
          <a:lstStyle/>
          <a:p>
            <a:pPr marL="182880" indent="-182880">
              <a:buClr>
                <a:srgbClr val="8A181B"/>
              </a:buClr>
              <a:buFont typeface="Wingdings" pitchFamily="2" charset="2"/>
              <a:buChar char="Ø"/>
            </a:pPr>
            <a:r>
              <a:rPr lang="en-US" sz="1300" b="1" dirty="0" smtClean="0">
                <a:solidFill>
                  <a:srgbClr val="783D01"/>
                </a:solidFill>
              </a:rPr>
              <a:t>Use a brush with soft bristles</a:t>
            </a:r>
          </a:p>
          <a:p>
            <a:pPr marL="182880" indent="-182880">
              <a:buClr>
                <a:srgbClr val="8A181B"/>
              </a:buClr>
              <a:buFont typeface="Wingdings" pitchFamily="2" charset="2"/>
              <a:buChar char="Ø"/>
            </a:pPr>
            <a:r>
              <a:rPr lang="en-US" sz="1300" b="1" dirty="0" smtClean="0">
                <a:solidFill>
                  <a:srgbClr val="783D01"/>
                </a:solidFill>
              </a:rPr>
              <a:t>If there is toothpaste, put a little bit of paste on the bristles.  If there is no toothpaste, it doesn’t matter.</a:t>
            </a:r>
          </a:p>
          <a:p>
            <a:pPr marL="182880" indent="-182880">
              <a:buClr>
                <a:srgbClr val="8A181B"/>
              </a:buClr>
              <a:buFont typeface="Wingdings" pitchFamily="2" charset="2"/>
              <a:buChar char="Ø"/>
            </a:pPr>
            <a:r>
              <a:rPr lang="en-US" sz="1300" b="1" dirty="0" smtClean="0">
                <a:solidFill>
                  <a:srgbClr val="783D01"/>
                </a:solidFill>
              </a:rPr>
              <a:t>Put the bristles between the teeth and gums. Make little circles, soft and slow. Sing and dance if you want. Start with the top and back teeth first. The bacteria and food hide there! Continue to the front and pass the brush slowly to the other side. Follow with bottom teeth next and slowly to the other side. Last, brush the tongue. Spit and don‘t rinse.</a:t>
            </a:r>
          </a:p>
        </p:txBody>
      </p:sp>
      <p:sp>
        <p:nvSpPr>
          <p:cNvPr id="13" name="TextBox 12"/>
          <p:cNvSpPr txBox="1"/>
          <p:nvPr/>
        </p:nvSpPr>
        <p:spPr>
          <a:xfrm>
            <a:off x="262932" y="4800569"/>
            <a:ext cx="5486400" cy="300082"/>
          </a:xfrm>
          <a:prstGeom prst="rect">
            <a:avLst/>
          </a:prstGeom>
          <a:noFill/>
        </p:spPr>
        <p:txBody>
          <a:bodyPr wrap="square" rtlCol="0">
            <a:spAutoFit/>
          </a:bodyPr>
          <a:lstStyle/>
          <a:p>
            <a:r>
              <a:rPr lang="en-US" sz="1300" b="1" i="1" dirty="0" smtClean="0">
                <a:solidFill>
                  <a:srgbClr val="783D01"/>
                </a:solidFill>
              </a:rPr>
              <a:t>More Information</a:t>
            </a:r>
            <a:endParaRPr lang="en-US" sz="1300" b="1" dirty="0">
              <a:solidFill>
                <a:srgbClr val="783D01"/>
              </a:solidFill>
            </a:endParaRPr>
          </a:p>
        </p:txBody>
      </p:sp>
      <p:sp>
        <p:nvSpPr>
          <p:cNvPr id="16" name="TextBox 15"/>
          <p:cNvSpPr txBox="1"/>
          <p:nvPr/>
        </p:nvSpPr>
        <p:spPr>
          <a:xfrm>
            <a:off x="6025896" y="722376"/>
            <a:ext cx="2935224" cy="5909310"/>
          </a:xfrm>
          <a:prstGeom prst="rect">
            <a:avLst/>
          </a:prstGeom>
          <a:noFill/>
          <a:ln w="15875" cmpd="dbl">
            <a:solidFill>
              <a:srgbClr val="8A181B"/>
            </a:solidFill>
          </a:ln>
        </p:spPr>
        <p:txBody>
          <a:bodyPr wrap="square" rtlCol="0">
            <a:spAutoFit/>
          </a:bodyPr>
          <a:lstStyle/>
          <a:p>
            <a:pPr algn="ctr"/>
            <a:r>
              <a:rPr lang="en-US" b="1" dirty="0" smtClean="0">
                <a:solidFill>
                  <a:srgbClr val="783D01"/>
                </a:solidFill>
              </a:rPr>
              <a:t>Activity:</a:t>
            </a:r>
          </a:p>
          <a:p>
            <a:endParaRPr lang="en-US" dirty="0" smtClean="0">
              <a:solidFill>
                <a:srgbClr val="783D01"/>
              </a:solidFill>
            </a:endParaRPr>
          </a:p>
          <a:p>
            <a:r>
              <a:rPr lang="en-US" dirty="0" smtClean="0">
                <a:solidFill>
                  <a:srgbClr val="783D01"/>
                </a:solidFill>
              </a:rPr>
              <a:t>At school, after snack: Brush teeth with a song.</a:t>
            </a:r>
          </a:p>
          <a:p>
            <a:endParaRPr lang="en-US" dirty="0" smtClean="0">
              <a:solidFill>
                <a:srgbClr val="783D01"/>
              </a:solidFill>
            </a:endParaRPr>
          </a:p>
          <a:p>
            <a:r>
              <a:rPr lang="en-US" i="1" dirty="0" smtClean="0">
                <a:solidFill>
                  <a:srgbClr val="783D01"/>
                </a:solidFill>
              </a:rPr>
              <a:t>To the tune of the Alphabet Song or Twinkle </a:t>
            </a:r>
            <a:r>
              <a:rPr lang="en-US" i="1" dirty="0" err="1" smtClean="0">
                <a:solidFill>
                  <a:srgbClr val="783D01"/>
                </a:solidFill>
              </a:rPr>
              <a:t>Twinkle</a:t>
            </a:r>
            <a:r>
              <a:rPr lang="en-US" i="1" dirty="0" smtClean="0">
                <a:solidFill>
                  <a:srgbClr val="783D01"/>
                </a:solidFill>
              </a:rPr>
              <a:t>:</a:t>
            </a:r>
          </a:p>
          <a:p>
            <a:r>
              <a:rPr lang="en-US" dirty="0" smtClean="0">
                <a:solidFill>
                  <a:srgbClr val="783D01"/>
                </a:solidFill>
              </a:rPr>
              <a:t>Girls and boys let’s keep our teeth</a:t>
            </a:r>
          </a:p>
          <a:p>
            <a:r>
              <a:rPr lang="en-US" dirty="0" smtClean="0">
                <a:solidFill>
                  <a:srgbClr val="783D01"/>
                </a:solidFill>
              </a:rPr>
              <a:t>Shining for all to see.</a:t>
            </a:r>
          </a:p>
          <a:p>
            <a:r>
              <a:rPr lang="en-US" dirty="0" smtClean="0">
                <a:solidFill>
                  <a:srgbClr val="783D01"/>
                </a:solidFill>
              </a:rPr>
              <a:t>Eat fruit, drink milk every day.</a:t>
            </a:r>
          </a:p>
          <a:p>
            <a:r>
              <a:rPr lang="en-US" dirty="0" smtClean="0">
                <a:solidFill>
                  <a:srgbClr val="783D01"/>
                </a:solidFill>
              </a:rPr>
              <a:t>Brush those “sugar bugs” away.</a:t>
            </a:r>
          </a:p>
          <a:p>
            <a:r>
              <a:rPr lang="en-US" dirty="0" smtClean="0">
                <a:solidFill>
                  <a:srgbClr val="783D01"/>
                </a:solidFill>
              </a:rPr>
              <a:t>Now let’s smile from ear to ear,</a:t>
            </a:r>
          </a:p>
          <a:p>
            <a:r>
              <a:rPr lang="en-US" dirty="0" smtClean="0">
                <a:solidFill>
                  <a:srgbClr val="783D01"/>
                </a:solidFill>
              </a:rPr>
              <a:t>And let’s give a great big cheer –</a:t>
            </a:r>
          </a:p>
          <a:p>
            <a:r>
              <a:rPr lang="en-US" dirty="0" smtClean="0">
                <a:solidFill>
                  <a:srgbClr val="783D01"/>
                </a:solidFill>
              </a:rPr>
              <a:t>YEAH! (Lots of noise, hooting, whistling, etc.)</a:t>
            </a:r>
          </a:p>
          <a:p>
            <a:endParaRPr lang="en-US" dirty="0" smtClean="0">
              <a:solidFill>
                <a:srgbClr val="783D01"/>
              </a:solidFill>
            </a:endParaRPr>
          </a:p>
          <a:p>
            <a:r>
              <a:rPr lang="en-US" i="1" dirty="0" smtClean="0">
                <a:solidFill>
                  <a:srgbClr val="783D01"/>
                </a:solidFill>
              </a:rPr>
              <a:t>To the tune of Happy Birthday:</a:t>
            </a:r>
          </a:p>
          <a:p>
            <a:r>
              <a:rPr lang="en-US" dirty="0" smtClean="0">
                <a:solidFill>
                  <a:srgbClr val="783D01"/>
                </a:solidFill>
              </a:rPr>
              <a:t>Squeeze the past on the brush</a:t>
            </a:r>
          </a:p>
          <a:p>
            <a:r>
              <a:rPr lang="en-US" dirty="0" smtClean="0">
                <a:solidFill>
                  <a:srgbClr val="783D01"/>
                </a:solidFill>
              </a:rPr>
              <a:t>Put the brush in your mouth</a:t>
            </a:r>
          </a:p>
          <a:p>
            <a:r>
              <a:rPr lang="en-US" dirty="0" smtClean="0">
                <a:solidFill>
                  <a:srgbClr val="783D01"/>
                </a:solidFill>
              </a:rPr>
              <a:t>Brush your up teeth and your down teeth</a:t>
            </a:r>
          </a:p>
          <a:p>
            <a:r>
              <a:rPr lang="en-US" dirty="0" smtClean="0">
                <a:solidFill>
                  <a:srgbClr val="783D01"/>
                </a:solidFill>
              </a:rPr>
              <a:t>Take your time. What’s the rush?</a:t>
            </a:r>
          </a:p>
          <a:p>
            <a:r>
              <a:rPr lang="en-US" dirty="0" smtClean="0">
                <a:solidFill>
                  <a:srgbClr val="783D01"/>
                </a:solidFill>
              </a:rPr>
              <a:t>(Hum next verse while brushing):</a:t>
            </a:r>
          </a:p>
          <a:p>
            <a:r>
              <a:rPr lang="en-US" dirty="0" err="1" smtClean="0">
                <a:solidFill>
                  <a:srgbClr val="783D01"/>
                </a:solidFill>
              </a:rPr>
              <a:t>Hmmmmmmmmm</a:t>
            </a:r>
            <a:endParaRPr lang="en-US" dirty="0" smtClean="0">
              <a:solidFill>
                <a:srgbClr val="783D01"/>
              </a:solidFill>
            </a:endParaRPr>
          </a:p>
          <a:p>
            <a:r>
              <a:rPr lang="en-US" dirty="0" err="1" smtClean="0">
                <a:solidFill>
                  <a:srgbClr val="783D01"/>
                </a:solidFill>
              </a:rPr>
              <a:t>Hmmmmmmmmm</a:t>
            </a:r>
            <a:endParaRPr lang="en-US" dirty="0" smtClean="0">
              <a:solidFill>
                <a:srgbClr val="783D01"/>
              </a:solidFill>
            </a:endParaRPr>
          </a:p>
          <a:p>
            <a:r>
              <a:rPr lang="en-US" dirty="0" err="1" smtClean="0">
                <a:solidFill>
                  <a:srgbClr val="783D01"/>
                </a:solidFill>
              </a:rPr>
              <a:t>Hmmmmmmmmm</a:t>
            </a:r>
            <a:endParaRPr lang="en-US" dirty="0" smtClean="0">
              <a:solidFill>
                <a:srgbClr val="783D01"/>
              </a:solidFill>
            </a:endParaRPr>
          </a:p>
          <a:p>
            <a:r>
              <a:rPr lang="en-US" dirty="0" smtClean="0">
                <a:solidFill>
                  <a:srgbClr val="783D01"/>
                </a:solidFill>
              </a:rPr>
              <a:t>(Then spit!)</a:t>
            </a:r>
          </a:p>
        </p:txBody>
      </p:sp>
      <p:sp>
        <p:nvSpPr>
          <p:cNvPr id="17" name="TextBox 16"/>
          <p:cNvSpPr txBox="1"/>
          <p:nvPr/>
        </p:nvSpPr>
        <p:spPr>
          <a:xfrm>
            <a:off x="262932" y="4270544"/>
            <a:ext cx="5486400" cy="507831"/>
          </a:xfrm>
          <a:prstGeom prst="rect">
            <a:avLst/>
          </a:prstGeom>
          <a:noFill/>
        </p:spPr>
        <p:txBody>
          <a:bodyPr wrap="square" rtlCol="0">
            <a:spAutoFit/>
          </a:bodyPr>
          <a:lstStyle/>
          <a:p>
            <a:r>
              <a:rPr lang="en-US" sz="1300" b="1" i="1" dirty="0" smtClean="0">
                <a:solidFill>
                  <a:srgbClr val="783D01"/>
                </a:solidFill>
              </a:rPr>
              <a:t>Fluoride: </a:t>
            </a:r>
            <a:r>
              <a:rPr lang="en-US" sz="1300" b="1" dirty="0" smtClean="0">
                <a:solidFill>
                  <a:srgbClr val="783D01"/>
                </a:solidFill>
              </a:rPr>
              <a:t>Fluoride makes teeth stronger and protects against cavities. There is fluoride in toothpastes and fluoride varnish.</a:t>
            </a:r>
            <a:endParaRPr lang="en-US" sz="1300" b="1" dirty="0">
              <a:solidFill>
                <a:srgbClr val="783D01"/>
              </a:solidFill>
            </a:endParaRPr>
          </a:p>
        </p:txBody>
      </p:sp>
      <p:sp>
        <p:nvSpPr>
          <p:cNvPr id="18" name="TextBox 17"/>
          <p:cNvSpPr txBox="1"/>
          <p:nvPr/>
        </p:nvSpPr>
        <p:spPr>
          <a:xfrm>
            <a:off x="262932" y="5122843"/>
            <a:ext cx="5615354" cy="1492716"/>
          </a:xfrm>
          <a:prstGeom prst="rect">
            <a:avLst/>
          </a:prstGeom>
          <a:noFill/>
        </p:spPr>
        <p:txBody>
          <a:bodyPr wrap="square" rtlCol="0">
            <a:spAutoFit/>
          </a:bodyPr>
          <a:lstStyle/>
          <a:p>
            <a:pPr marL="182880" indent="-182880">
              <a:buClr>
                <a:srgbClr val="8A181B"/>
              </a:buClr>
              <a:buFont typeface="Wingdings" pitchFamily="2" charset="2"/>
              <a:buChar char="Ø"/>
            </a:pPr>
            <a:r>
              <a:rPr lang="en-US" sz="1300" b="1" dirty="0" smtClean="0">
                <a:solidFill>
                  <a:srgbClr val="783D01"/>
                </a:solidFill>
              </a:rPr>
              <a:t>For babies: Before teeth arrive, clean the gums with a clean cloth.</a:t>
            </a:r>
          </a:p>
          <a:p>
            <a:pPr marL="182880" indent="-182880">
              <a:buClr>
                <a:srgbClr val="8A181B"/>
              </a:buClr>
              <a:buFont typeface="Wingdings" pitchFamily="2" charset="2"/>
              <a:buChar char="Ø"/>
            </a:pPr>
            <a:r>
              <a:rPr lang="en-US" sz="1300" b="1" dirty="0" smtClean="0">
                <a:solidFill>
                  <a:srgbClr val="783D01"/>
                </a:solidFill>
              </a:rPr>
              <a:t>For children: Teach them how to brush their teeth and help them brush their teeth. Children need the help of an adult until they are 8 years old because they do not have the ability or patience to brush their teeth well.</a:t>
            </a:r>
          </a:p>
          <a:p>
            <a:pPr marL="182880" indent="-182880">
              <a:buClr>
                <a:srgbClr val="8A181B"/>
              </a:buClr>
              <a:buFont typeface="Wingdings" pitchFamily="2" charset="2"/>
              <a:buChar char="Ø"/>
            </a:pPr>
            <a:r>
              <a:rPr lang="en-US" sz="1300" b="1" dirty="0" smtClean="0">
                <a:solidFill>
                  <a:srgbClr val="783D01"/>
                </a:solidFill>
              </a:rPr>
              <a:t>Note – If your child has mouth problems like stained teeth, cavities or pain take them to the dentist for a checkup.</a:t>
            </a:r>
          </a:p>
        </p:txBody>
      </p:sp>
      <p:grpSp>
        <p:nvGrpSpPr>
          <p:cNvPr id="19" name="Group 18"/>
          <p:cNvGrpSpPr/>
          <p:nvPr/>
        </p:nvGrpSpPr>
        <p:grpSpPr>
          <a:xfrm>
            <a:off x="4261104" y="18108"/>
            <a:ext cx="621792" cy="621792"/>
            <a:chOff x="4529500" y="145944"/>
            <a:chExt cx="621792" cy="621792"/>
          </a:xfrm>
        </p:grpSpPr>
        <p:sp>
          <p:nvSpPr>
            <p:cNvPr id="20" name="Oval 19"/>
            <p:cNvSpPr>
              <a:spLocks noChangeAspect="1"/>
            </p:cNvSpPr>
            <p:nvPr/>
          </p:nvSpPr>
          <p:spPr>
            <a:xfrm>
              <a:off x="4529500" y="145944"/>
              <a:ext cx="621792" cy="621792"/>
            </a:xfrm>
            <a:prstGeom prst="ellipse">
              <a:avLst/>
            </a:prstGeom>
            <a:solidFill>
              <a:srgbClr val="F2F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tif"/>
            <p:cNvPicPr>
              <a:picLocks noChangeAspect="1"/>
            </p:cNvPicPr>
            <p:nvPr/>
          </p:nvPicPr>
          <p:blipFill>
            <a:blip r:embed="rId5"/>
            <a:stretch>
              <a:fillRect/>
            </a:stretch>
          </p:blipFill>
          <p:spPr>
            <a:xfrm>
              <a:off x="4529500" y="145944"/>
              <a:ext cx="621792" cy="621792"/>
            </a:xfrm>
            <a:prstGeom prst="rect">
              <a:avLst/>
            </a:prstGeom>
          </p:spPr>
        </p:pic>
      </p:grpSp>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 name="Picture 4" descr="parchment.jpg"/>
          <p:cNvPicPr>
            <a:picLocks noChangeAspect="1"/>
          </p:cNvPicPr>
          <p:nvPr/>
        </p:nvPicPr>
        <p:blipFill>
          <a:blip r:embed="rId3"/>
          <a:stretch>
            <a:fillRect/>
          </a:stretch>
        </p:blipFill>
        <p:spPr>
          <a:xfrm>
            <a:off x="5172" y="0"/>
            <a:ext cx="9144000" cy="6858000"/>
          </a:xfrm>
          <a:prstGeom prst="rect">
            <a:avLst/>
          </a:prstGeom>
        </p:spPr>
      </p:pic>
      <p:pic>
        <p:nvPicPr>
          <p:cNvPr id="6" name="Picture 5" descr="African pattern 1.jpg"/>
          <p:cNvPicPr>
            <a:picLocks noChangeAspect="1"/>
          </p:cNvPicPr>
          <p:nvPr/>
        </p:nvPicPr>
        <p:blipFill>
          <a:blip r:embed="rId4"/>
          <a:stretch>
            <a:fillRect/>
          </a:stretch>
        </p:blipFill>
        <p:spPr>
          <a:xfrm>
            <a:off x="0" y="0"/>
            <a:ext cx="9144000" cy="649224"/>
          </a:xfrm>
          <a:prstGeom prst="rect">
            <a:avLst/>
          </a:prstGeom>
        </p:spPr>
      </p:pic>
      <p:sp>
        <p:nvSpPr>
          <p:cNvPr id="19" name="TextBox 18"/>
          <p:cNvSpPr txBox="1"/>
          <p:nvPr/>
        </p:nvSpPr>
        <p:spPr>
          <a:xfrm>
            <a:off x="2615738" y="665279"/>
            <a:ext cx="3922869" cy="584775"/>
          </a:xfrm>
          <a:prstGeom prst="rect">
            <a:avLst/>
          </a:prstGeom>
          <a:noFill/>
        </p:spPr>
        <p:txBody>
          <a:bodyPr wrap="none" rtlCol="0">
            <a:spAutoFit/>
          </a:bodyPr>
          <a:lstStyle/>
          <a:p>
            <a:r>
              <a:rPr lang="en-US" sz="3200" b="1" dirty="0" smtClean="0">
                <a:solidFill>
                  <a:srgbClr val="8A181B"/>
                </a:solidFill>
              </a:rPr>
              <a:t>TOOTH BRUSHING</a:t>
            </a:r>
            <a:endParaRPr lang="en-US" sz="3200" b="1" dirty="0">
              <a:solidFill>
                <a:srgbClr val="8A181B"/>
              </a:solidFill>
            </a:endParaRPr>
          </a:p>
        </p:txBody>
      </p:sp>
      <p:pic>
        <p:nvPicPr>
          <p:cNvPr id="36" name="Picture 35" descr="TOOTHBRUSH.jpg"/>
          <p:cNvPicPr>
            <a:picLocks noChangeAspect="1"/>
          </p:cNvPicPr>
          <p:nvPr/>
        </p:nvPicPr>
        <p:blipFill>
          <a:blip r:embed="rId5"/>
          <a:stretch>
            <a:fillRect/>
          </a:stretch>
        </p:blipFill>
        <p:spPr>
          <a:xfrm>
            <a:off x="6777482" y="1861728"/>
            <a:ext cx="2044700" cy="1574800"/>
          </a:xfrm>
          <a:prstGeom prst="rect">
            <a:avLst/>
          </a:prstGeom>
        </p:spPr>
      </p:pic>
      <p:grpSp>
        <p:nvGrpSpPr>
          <p:cNvPr id="39" name="Group 38"/>
          <p:cNvGrpSpPr/>
          <p:nvPr/>
        </p:nvGrpSpPr>
        <p:grpSpPr>
          <a:xfrm>
            <a:off x="4605908" y="3950208"/>
            <a:ext cx="4279900" cy="2399767"/>
            <a:chOff x="4864100" y="3950208"/>
            <a:chExt cx="4279900" cy="2399767"/>
          </a:xfrm>
        </p:grpSpPr>
        <p:pic>
          <p:nvPicPr>
            <p:cNvPr id="37" name="Picture 36" descr="BRUSHING.jpg"/>
            <p:cNvPicPr>
              <a:picLocks noChangeAspect="1"/>
            </p:cNvPicPr>
            <p:nvPr/>
          </p:nvPicPr>
          <p:blipFill>
            <a:blip r:embed="rId6"/>
            <a:stretch>
              <a:fillRect/>
            </a:stretch>
          </p:blipFill>
          <p:spPr>
            <a:xfrm>
              <a:off x="4864100" y="3950208"/>
              <a:ext cx="4267200" cy="1003300"/>
            </a:xfrm>
            <a:prstGeom prst="rect">
              <a:avLst/>
            </a:prstGeom>
          </p:spPr>
        </p:pic>
        <p:pic>
          <p:nvPicPr>
            <p:cNvPr id="38" name="Picture 37" descr="FLOSSING.jpg"/>
            <p:cNvPicPr>
              <a:picLocks noChangeAspect="1"/>
            </p:cNvPicPr>
            <p:nvPr/>
          </p:nvPicPr>
          <p:blipFill>
            <a:blip r:embed="rId7"/>
            <a:stretch>
              <a:fillRect/>
            </a:stretch>
          </p:blipFill>
          <p:spPr>
            <a:xfrm>
              <a:off x="4864100" y="5321275"/>
              <a:ext cx="4279900" cy="1028700"/>
            </a:xfrm>
            <a:prstGeom prst="rect">
              <a:avLst/>
            </a:prstGeom>
          </p:spPr>
        </p:pic>
      </p:grpSp>
      <p:pic>
        <p:nvPicPr>
          <p:cNvPr id="14338" name="Picture 2" descr="http://www.dentistapplevalleymn.com/wp-content/uploads/2013/04/DSC_0003.jpg">
            <a:hlinkClick r:id="rId8"/>
          </p:cNvPr>
          <p:cNvPicPr>
            <a:picLocks noChangeAspect="1" noChangeArrowheads="1"/>
          </p:cNvPicPr>
          <p:nvPr/>
        </p:nvPicPr>
        <p:blipFill>
          <a:blip r:embed="rId9"/>
          <a:srcRect l="24799" t="21064" r="19840" b="7631"/>
          <a:stretch>
            <a:fillRect/>
          </a:stretch>
        </p:blipFill>
        <p:spPr bwMode="auto">
          <a:xfrm>
            <a:off x="290455" y="1486722"/>
            <a:ext cx="2721685" cy="2324813"/>
          </a:xfrm>
          <a:prstGeom prst="rect">
            <a:avLst/>
          </a:prstGeom>
          <a:noFill/>
          <a:ln w="15875">
            <a:solidFill>
              <a:srgbClr val="8A181B"/>
            </a:solidFill>
          </a:ln>
        </p:spPr>
      </p:pic>
      <p:pic>
        <p:nvPicPr>
          <p:cNvPr id="14340" name="Picture 4" descr="http://3.bp.blogspot.com/_9DmOwMuDkok/TDsJ7fEAEUI/AAAAAAAADVk/qLfAFcXnMhQ/s1600/_MG_0285.JPG">
            <a:hlinkClick r:id="rId10"/>
          </p:cNvPr>
          <p:cNvPicPr>
            <a:picLocks noChangeAspect="1" noChangeArrowheads="1"/>
          </p:cNvPicPr>
          <p:nvPr/>
        </p:nvPicPr>
        <p:blipFill>
          <a:blip r:embed="rId11"/>
          <a:srcRect l="13964" t="29295" r="20808" b="19679"/>
          <a:stretch>
            <a:fillRect/>
          </a:stretch>
        </p:blipFill>
        <p:spPr bwMode="auto">
          <a:xfrm>
            <a:off x="290455" y="4144650"/>
            <a:ext cx="3853389" cy="2010882"/>
          </a:xfrm>
          <a:prstGeom prst="rect">
            <a:avLst/>
          </a:prstGeom>
          <a:noFill/>
          <a:ln w="15875">
            <a:solidFill>
              <a:srgbClr val="8A181B"/>
            </a:solidFill>
          </a:ln>
        </p:spPr>
      </p:pic>
      <p:pic>
        <p:nvPicPr>
          <p:cNvPr id="14342" name="Picture 6" descr="http://skipglasgow.files.wordpress.com/2012/07/dsc_7036.jpg">
            <a:hlinkClick r:id="rId12"/>
          </p:cNvPr>
          <p:cNvPicPr>
            <a:picLocks noChangeAspect="1" noChangeArrowheads="1"/>
          </p:cNvPicPr>
          <p:nvPr/>
        </p:nvPicPr>
        <p:blipFill>
          <a:blip r:embed="rId13"/>
          <a:srcRect/>
          <a:stretch>
            <a:fillRect/>
          </a:stretch>
        </p:blipFill>
        <p:spPr bwMode="auto">
          <a:xfrm>
            <a:off x="3320471" y="1625583"/>
            <a:ext cx="3087258" cy="2047090"/>
          </a:xfrm>
          <a:prstGeom prst="rect">
            <a:avLst/>
          </a:prstGeom>
          <a:noFill/>
          <a:ln w="15875">
            <a:solidFill>
              <a:srgbClr val="8A181B"/>
            </a:solidFill>
          </a:ln>
        </p:spPr>
      </p:pic>
      <p:grpSp>
        <p:nvGrpSpPr>
          <p:cNvPr id="40" name="Group 39"/>
          <p:cNvGrpSpPr/>
          <p:nvPr/>
        </p:nvGrpSpPr>
        <p:grpSpPr>
          <a:xfrm>
            <a:off x="4261104" y="18108"/>
            <a:ext cx="621792" cy="621792"/>
            <a:chOff x="4529500" y="145944"/>
            <a:chExt cx="621792" cy="621792"/>
          </a:xfrm>
        </p:grpSpPr>
        <p:sp>
          <p:nvSpPr>
            <p:cNvPr id="41" name="Oval 40"/>
            <p:cNvSpPr>
              <a:spLocks noChangeAspect="1"/>
            </p:cNvSpPr>
            <p:nvPr/>
          </p:nvSpPr>
          <p:spPr>
            <a:xfrm>
              <a:off x="4529500" y="145944"/>
              <a:ext cx="621792" cy="621792"/>
            </a:xfrm>
            <a:prstGeom prst="ellipse">
              <a:avLst/>
            </a:prstGeom>
            <a:solidFill>
              <a:srgbClr val="F2F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logo.tif"/>
            <p:cNvPicPr>
              <a:picLocks noChangeAspect="1"/>
            </p:cNvPicPr>
            <p:nvPr/>
          </p:nvPicPr>
          <p:blipFill>
            <a:blip r:embed="rId14"/>
            <a:stretch>
              <a:fillRect/>
            </a:stretch>
          </p:blipFill>
          <p:spPr>
            <a:xfrm>
              <a:off x="4529500" y="145944"/>
              <a:ext cx="621792" cy="621792"/>
            </a:xfrm>
            <a:prstGeom prst="rect">
              <a:avLst/>
            </a:prstGeom>
          </p:spPr>
        </p:pic>
      </p:grpSp>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 name="Picture 4" descr="parchment.jpg"/>
          <p:cNvPicPr>
            <a:picLocks noChangeAspect="1"/>
          </p:cNvPicPr>
          <p:nvPr/>
        </p:nvPicPr>
        <p:blipFill>
          <a:blip r:embed="rId3"/>
          <a:stretch>
            <a:fillRect/>
          </a:stretch>
        </p:blipFill>
        <p:spPr>
          <a:xfrm>
            <a:off x="0" y="0"/>
            <a:ext cx="9144000" cy="6858000"/>
          </a:xfrm>
          <a:prstGeom prst="rect">
            <a:avLst/>
          </a:prstGeom>
        </p:spPr>
      </p:pic>
      <p:pic>
        <p:nvPicPr>
          <p:cNvPr id="6" name="Picture 5" descr="African pattern 1.jpg"/>
          <p:cNvPicPr>
            <a:picLocks noChangeAspect="1"/>
          </p:cNvPicPr>
          <p:nvPr/>
        </p:nvPicPr>
        <p:blipFill>
          <a:blip r:embed="rId4"/>
          <a:stretch>
            <a:fillRect/>
          </a:stretch>
        </p:blipFill>
        <p:spPr>
          <a:xfrm>
            <a:off x="0" y="0"/>
            <a:ext cx="9144000" cy="649224"/>
          </a:xfrm>
          <a:prstGeom prst="rect">
            <a:avLst/>
          </a:prstGeom>
        </p:spPr>
      </p:pic>
      <p:sp>
        <p:nvSpPr>
          <p:cNvPr id="9" name="TextBox 8"/>
          <p:cNvSpPr txBox="1"/>
          <p:nvPr/>
        </p:nvSpPr>
        <p:spPr>
          <a:xfrm>
            <a:off x="1297972" y="701855"/>
            <a:ext cx="3416320" cy="461665"/>
          </a:xfrm>
          <a:prstGeom prst="rect">
            <a:avLst/>
          </a:prstGeom>
          <a:noFill/>
        </p:spPr>
        <p:txBody>
          <a:bodyPr wrap="none" rtlCol="0">
            <a:spAutoFit/>
          </a:bodyPr>
          <a:lstStyle/>
          <a:p>
            <a:r>
              <a:rPr lang="en-US" sz="2400" b="1" dirty="0" smtClean="0">
                <a:solidFill>
                  <a:srgbClr val="8A181B"/>
                </a:solidFill>
              </a:rPr>
              <a:t>DENTAL TREATMENT</a:t>
            </a:r>
            <a:endParaRPr lang="en-US" sz="2400" b="1" dirty="0">
              <a:solidFill>
                <a:srgbClr val="8A181B"/>
              </a:solidFill>
            </a:endParaRPr>
          </a:p>
        </p:txBody>
      </p:sp>
      <p:sp>
        <p:nvSpPr>
          <p:cNvPr id="10" name="TextBox 9"/>
          <p:cNvSpPr txBox="1"/>
          <p:nvPr/>
        </p:nvSpPr>
        <p:spPr>
          <a:xfrm>
            <a:off x="262932" y="1208492"/>
            <a:ext cx="5486400" cy="1092607"/>
          </a:xfrm>
          <a:prstGeom prst="rect">
            <a:avLst/>
          </a:prstGeom>
          <a:noFill/>
        </p:spPr>
        <p:txBody>
          <a:bodyPr wrap="square" rtlCol="0">
            <a:spAutoFit/>
          </a:bodyPr>
          <a:lstStyle/>
          <a:p>
            <a:r>
              <a:rPr lang="en-US" sz="1300" b="1" i="1" dirty="0" smtClean="0">
                <a:solidFill>
                  <a:srgbClr val="783D01"/>
                </a:solidFill>
              </a:rPr>
              <a:t>Lesson: </a:t>
            </a:r>
            <a:r>
              <a:rPr lang="en-US" sz="1300" b="1" dirty="0" smtClean="0">
                <a:solidFill>
                  <a:srgbClr val="783D01"/>
                </a:solidFill>
              </a:rPr>
              <a:t>The dentist is your professional friend that can help prevent cavities and help you keep your mouth healthy. The dentist can give you a check up, teach you how to care for your teeth, put on fluoride varnish and sealants to protect the teeth, and do treatments if needed.</a:t>
            </a:r>
            <a:endParaRPr lang="en-US" sz="1300" b="1" dirty="0">
              <a:solidFill>
                <a:srgbClr val="783D01"/>
              </a:solidFill>
            </a:endParaRPr>
          </a:p>
        </p:txBody>
      </p:sp>
      <p:sp>
        <p:nvSpPr>
          <p:cNvPr id="16" name="TextBox 15"/>
          <p:cNvSpPr txBox="1"/>
          <p:nvPr/>
        </p:nvSpPr>
        <p:spPr>
          <a:xfrm>
            <a:off x="6025896" y="950976"/>
            <a:ext cx="2935224" cy="3970318"/>
          </a:xfrm>
          <a:prstGeom prst="rect">
            <a:avLst/>
          </a:prstGeom>
          <a:noFill/>
          <a:ln w="15875" cmpd="dbl">
            <a:solidFill>
              <a:srgbClr val="8A181B"/>
            </a:solidFill>
          </a:ln>
        </p:spPr>
        <p:txBody>
          <a:bodyPr wrap="square" rtlCol="0">
            <a:spAutoFit/>
          </a:bodyPr>
          <a:lstStyle/>
          <a:p>
            <a:pPr algn="ctr"/>
            <a:r>
              <a:rPr lang="en-US" b="1" dirty="0" smtClean="0">
                <a:solidFill>
                  <a:srgbClr val="783D01"/>
                </a:solidFill>
              </a:rPr>
              <a:t>Activity:</a:t>
            </a:r>
          </a:p>
          <a:p>
            <a:pPr algn="ctr"/>
            <a:endParaRPr lang="en-US" b="1" dirty="0" smtClean="0">
              <a:solidFill>
                <a:srgbClr val="783D01"/>
              </a:solidFill>
            </a:endParaRPr>
          </a:p>
          <a:p>
            <a:pPr marL="182880" indent="-182880">
              <a:buFont typeface="+mj-lt"/>
              <a:buAutoNum type="arabicPeriod"/>
            </a:pPr>
            <a:r>
              <a:rPr lang="en-US" dirty="0" smtClean="0">
                <a:solidFill>
                  <a:srgbClr val="783D01"/>
                </a:solidFill>
              </a:rPr>
              <a:t>Invite a dentist to your school to explain what a dentist does. The dentist can teach you about oral health and examine the children. The dentist can bring masks, gloves and flashlight.</a:t>
            </a:r>
            <a:br>
              <a:rPr lang="en-US" dirty="0" smtClean="0">
                <a:solidFill>
                  <a:srgbClr val="783D01"/>
                </a:solidFill>
              </a:rPr>
            </a:br>
            <a:r>
              <a:rPr lang="en-US" b="1" dirty="0" smtClean="0">
                <a:solidFill>
                  <a:srgbClr val="783D01"/>
                </a:solidFill>
              </a:rPr>
              <a:t>Drama:  </a:t>
            </a:r>
            <a:r>
              <a:rPr lang="en-US" i="1" dirty="0" smtClean="0">
                <a:solidFill>
                  <a:srgbClr val="783D01"/>
                </a:solidFill>
              </a:rPr>
              <a:t>Children get in pairs. One child plays the role of a dental assistant and helps the dentist to examine his/her partner. Then they switch places.</a:t>
            </a:r>
            <a:r>
              <a:rPr lang="en-US" dirty="0" smtClean="0">
                <a:solidFill>
                  <a:srgbClr val="783D01"/>
                </a:solidFill>
              </a:rPr>
              <a:t/>
            </a:r>
            <a:br>
              <a:rPr lang="en-US" dirty="0" smtClean="0">
                <a:solidFill>
                  <a:srgbClr val="783D01"/>
                </a:solidFill>
              </a:rPr>
            </a:br>
            <a:endParaRPr lang="en-US" dirty="0" smtClean="0">
              <a:solidFill>
                <a:srgbClr val="783D01"/>
              </a:solidFill>
            </a:endParaRPr>
          </a:p>
          <a:p>
            <a:pPr marL="182880" indent="-182880">
              <a:buFont typeface="+mj-lt"/>
              <a:buAutoNum type="arabicPeriod"/>
            </a:pPr>
            <a:r>
              <a:rPr lang="en-US" dirty="0" smtClean="0">
                <a:solidFill>
                  <a:srgbClr val="783D01"/>
                </a:solidFill>
              </a:rPr>
              <a:t>Take the class to the dental clinic to get to know the dentist and assistants.</a:t>
            </a:r>
          </a:p>
        </p:txBody>
      </p:sp>
      <p:sp>
        <p:nvSpPr>
          <p:cNvPr id="14" name="TextBox 13"/>
          <p:cNvSpPr txBox="1"/>
          <p:nvPr/>
        </p:nvSpPr>
        <p:spPr>
          <a:xfrm>
            <a:off x="262932" y="4466945"/>
            <a:ext cx="5486400" cy="1092607"/>
          </a:xfrm>
          <a:prstGeom prst="rect">
            <a:avLst/>
          </a:prstGeom>
          <a:noFill/>
        </p:spPr>
        <p:txBody>
          <a:bodyPr wrap="square" rtlCol="0">
            <a:spAutoFit/>
          </a:bodyPr>
          <a:lstStyle/>
          <a:p>
            <a:r>
              <a:rPr lang="en-US" sz="1300" b="1" i="1" dirty="0" smtClean="0">
                <a:solidFill>
                  <a:srgbClr val="783D01"/>
                </a:solidFill>
              </a:rPr>
              <a:t>More Information: </a:t>
            </a:r>
            <a:r>
              <a:rPr lang="en-US" sz="1300" b="1" dirty="0" smtClean="0">
                <a:solidFill>
                  <a:srgbClr val="783D01"/>
                </a:solidFill>
              </a:rPr>
              <a:t>If you take your child to the dentist only when he/she has severe tooth decay and pain, your child will be afraid of the dentist. It is best to take your child to the dentist for a checkup to prevent cavities and treat them early so he/she doesn’t have pain or fear.</a:t>
            </a:r>
            <a:endParaRPr lang="en-US" sz="1300" b="1" dirty="0">
              <a:solidFill>
                <a:srgbClr val="783D01"/>
              </a:solidFill>
            </a:endParaRPr>
          </a:p>
        </p:txBody>
      </p:sp>
      <p:sp>
        <p:nvSpPr>
          <p:cNvPr id="15" name="TextBox 14"/>
          <p:cNvSpPr txBox="1"/>
          <p:nvPr/>
        </p:nvSpPr>
        <p:spPr>
          <a:xfrm>
            <a:off x="262932" y="3714219"/>
            <a:ext cx="5486400" cy="492443"/>
          </a:xfrm>
          <a:prstGeom prst="rect">
            <a:avLst/>
          </a:prstGeom>
          <a:noFill/>
        </p:spPr>
        <p:txBody>
          <a:bodyPr wrap="square" rtlCol="0">
            <a:spAutoFit/>
          </a:bodyPr>
          <a:lstStyle/>
          <a:p>
            <a:r>
              <a:rPr lang="en-US" sz="1300" b="1" i="1" dirty="0" smtClean="0">
                <a:solidFill>
                  <a:srgbClr val="783D01"/>
                </a:solidFill>
              </a:rPr>
              <a:t>Sealants: </a:t>
            </a:r>
            <a:r>
              <a:rPr lang="en-US" sz="1300" b="1" dirty="0" smtClean="0">
                <a:solidFill>
                  <a:srgbClr val="783D01"/>
                </a:solidFill>
              </a:rPr>
              <a:t>These are special dental materials that the dentist uses to cover the teeth and protect against cavities.</a:t>
            </a:r>
            <a:endParaRPr lang="en-US" sz="1300" b="1" dirty="0">
              <a:solidFill>
                <a:srgbClr val="783D01"/>
              </a:solidFill>
            </a:endParaRPr>
          </a:p>
        </p:txBody>
      </p:sp>
      <p:sp>
        <p:nvSpPr>
          <p:cNvPr id="19" name="TextBox 18"/>
          <p:cNvSpPr txBox="1"/>
          <p:nvPr/>
        </p:nvSpPr>
        <p:spPr>
          <a:xfrm>
            <a:off x="262932" y="2561383"/>
            <a:ext cx="5486400" cy="892552"/>
          </a:xfrm>
          <a:prstGeom prst="rect">
            <a:avLst/>
          </a:prstGeom>
          <a:noFill/>
        </p:spPr>
        <p:txBody>
          <a:bodyPr wrap="square" rtlCol="0">
            <a:spAutoFit/>
          </a:bodyPr>
          <a:lstStyle/>
          <a:p>
            <a:r>
              <a:rPr lang="en-US" sz="1300" b="1" i="1" dirty="0" smtClean="0">
                <a:solidFill>
                  <a:srgbClr val="783D01"/>
                </a:solidFill>
              </a:rPr>
              <a:t>Fluoride Varnish: </a:t>
            </a:r>
            <a:r>
              <a:rPr lang="en-US" sz="1300" b="1" dirty="0" smtClean="0">
                <a:solidFill>
                  <a:srgbClr val="783D01"/>
                </a:solidFill>
              </a:rPr>
              <a:t>Fluoride is a natural mineral that makes teeth stronger and protects teeth against cavities. The dentist will paint your teeth with fluoride varnish 3 times a year. It is quick and painless.</a:t>
            </a:r>
            <a:endParaRPr lang="en-US" sz="1300" b="1" dirty="0">
              <a:solidFill>
                <a:srgbClr val="783D01"/>
              </a:solidFill>
            </a:endParaRPr>
          </a:p>
        </p:txBody>
      </p:sp>
      <p:pic>
        <p:nvPicPr>
          <p:cNvPr id="53250" name="Picture 2" descr="http://198.154.240.42/~andreah/wp-content/uploads/2011/12/aaron-at-the-dentist11.jpg">
            <a:hlinkClick r:id="rId5"/>
          </p:cNvPr>
          <p:cNvPicPr>
            <a:picLocks noChangeAspect="1" noChangeArrowheads="1"/>
          </p:cNvPicPr>
          <p:nvPr/>
        </p:nvPicPr>
        <p:blipFill>
          <a:blip r:embed="rId6"/>
          <a:srcRect/>
          <a:stretch>
            <a:fillRect/>
          </a:stretch>
        </p:blipFill>
        <p:spPr bwMode="auto">
          <a:xfrm>
            <a:off x="6304577" y="5011386"/>
            <a:ext cx="2377863" cy="1782606"/>
          </a:xfrm>
          <a:prstGeom prst="rect">
            <a:avLst/>
          </a:prstGeom>
          <a:noFill/>
          <a:ln w="19050">
            <a:solidFill>
              <a:srgbClr val="783D01"/>
            </a:solidFill>
          </a:ln>
        </p:spPr>
      </p:pic>
      <p:grpSp>
        <p:nvGrpSpPr>
          <p:cNvPr id="20" name="Group 19"/>
          <p:cNvGrpSpPr/>
          <p:nvPr/>
        </p:nvGrpSpPr>
        <p:grpSpPr>
          <a:xfrm>
            <a:off x="4261104" y="18108"/>
            <a:ext cx="621792" cy="621792"/>
            <a:chOff x="4529500" y="145944"/>
            <a:chExt cx="621792" cy="621792"/>
          </a:xfrm>
        </p:grpSpPr>
        <p:sp>
          <p:nvSpPr>
            <p:cNvPr id="21" name="Oval 20"/>
            <p:cNvSpPr>
              <a:spLocks noChangeAspect="1"/>
            </p:cNvSpPr>
            <p:nvPr/>
          </p:nvSpPr>
          <p:spPr>
            <a:xfrm>
              <a:off x="4529500" y="145944"/>
              <a:ext cx="621792" cy="621792"/>
            </a:xfrm>
            <a:prstGeom prst="ellipse">
              <a:avLst/>
            </a:prstGeom>
            <a:solidFill>
              <a:srgbClr val="F2F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logo.tif"/>
            <p:cNvPicPr>
              <a:picLocks noChangeAspect="1"/>
            </p:cNvPicPr>
            <p:nvPr/>
          </p:nvPicPr>
          <p:blipFill>
            <a:blip r:embed="rId7"/>
            <a:stretch>
              <a:fillRect/>
            </a:stretch>
          </p:blipFill>
          <p:spPr>
            <a:xfrm>
              <a:off x="4529500" y="145944"/>
              <a:ext cx="621792" cy="621792"/>
            </a:xfrm>
            <a:prstGeom prst="rect">
              <a:avLst/>
            </a:prstGeom>
          </p:spPr>
        </p:pic>
      </p:grpSp>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6" name="Picture 5" descr="parchment.jpg"/>
          <p:cNvPicPr>
            <a:picLocks noChangeAspect="1"/>
          </p:cNvPicPr>
          <p:nvPr/>
        </p:nvPicPr>
        <p:blipFill>
          <a:blip r:embed="rId3"/>
          <a:stretch>
            <a:fillRect/>
          </a:stretch>
        </p:blipFill>
        <p:spPr>
          <a:xfrm>
            <a:off x="5172" y="54864"/>
            <a:ext cx="9144000" cy="6858000"/>
          </a:xfrm>
          <a:prstGeom prst="rect">
            <a:avLst/>
          </a:prstGeom>
        </p:spPr>
      </p:pic>
      <p:pic>
        <p:nvPicPr>
          <p:cNvPr id="7" name="Picture 6" descr="African pattern 1.jpg"/>
          <p:cNvPicPr>
            <a:picLocks noChangeAspect="1"/>
          </p:cNvPicPr>
          <p:nvPr/>
        </p:nvPicPr>
        <p:blipFill>
          <a:blip r:embed="rId4"/>
          <a:stretch>
            <a:fillRect/>
          </a:stretch>
        </p:blipFill>
        <p:spPr>
          <a:xfrm>
            <a:off x="0" y="0"/>
            <a:ext cx="9144000" cy="649224"/>
          </a:xfrm>
          <a:prstGeom prst="rect">
            <a:avLst/>
          </a:prstGeom>
        </p:spPr>
      </p:pic>
      <p:sp>
        <p:nvSpPr>
          <p:cNvPr id="8" name="TextBox 7"/>
          <p:cNvSpPr txBox="1"/>
          <p:nvPr/>
        </p:nvSpPr>
        <p:spPr>
          <a:xfrm>
            <a:off x="2331205" y="784151"/>
            <a:ext cx="4491935" cy="584775"/>
          </a:xfrm>
          <a:prstGeom prst="rect">
            <a:avLst/>
          </a:prstGeom>
          <a:noFill/>
        </p:spPr>
        <p:txBody>
          <a:bodyPr wrap="none" rtlCol="0">
            <a:spAutoFit/>
          </a:bodyPr>
          <a:lstStyle/>
          <a:p>
            <a:r>
              <a:rPr lang="en-US" sz="3200" b="1" dirty="0" smtClean="0">
                <a:solidFill>
                  <a:srgbClr val="8A181B"/>
                </a:solidFill>
              </a:rPr>
              <a:t>DENTAL TREATMENT</a:t>
            </a:r>
            <a:endParaRPr lang="en-US" sz="3200" b="1" dirty="0">
              <a:solidFill>
                <a:srgbClr val="8A181B"/>
              </a:solidFill>
            </a:endParaRPr>
          </a:p>
        </p:txBody>
      </p:sp>
      <p:grpSp>
        <p:nvGrpSpPr>
          <p:cNvPr id="12" name="Group 11"/>
          <p:cNvGrpSpPr/>
          <p:nvPr/>
        </p:nvGrpSpPr>
        <p:grpSpPr>
          <a:xfrm>
            <a:off x="1500118" y="1808576"/>
            <a:ext cx="6154109" cy="3983321"/>
            <a:chOff x="1316736" y="1762856"/>
            <a:chExt cx="6154109" cy="3983321"/>
          </a:xfrm>
        </p:grpSpPr>
        <p:sp>
          <p:nvSpPr>
            <p:cNvPr id="187" name="Shape 187"/>
            <p:cNvSpPr/>
            <p:nvPr/>
          </p:nvSpPr>
          <p:spPr>
            <a:xfrm rot="5412538">
              <a:off x="5156591" y="3427030"/>
              <a:ext cx="1941841" cy="2686666"/>
            </a:xfrm>
            <a:prstGeom prst="rect">
              <a:avLst/>
            </a:prstGeom>
            <a:blipFill>
              <a:blip r:embed="rId5"/>
              <a:stretch>
                <a:fillRect/>
              </a:stretch>
            </a:blipFill>
            <a:ln w="19050">
              <a:solidFill>
                <a:srgbClr val="8A181B"/>
              </a:solidFill>
            </a:ln>
          </p:spPr>
        </p:sp>
        <p:pic>
          <p:nvPicPr>
            <p:cNvPr id="10" name="Picture 11" descr="http://t4.thpservices.com/fotos/thum4/006/814/iso-is376-005.jpg">
              <a:hlinkClick r:id="rId6"/>
            </p:cNvPr>
            <p:cNvPicPr>
              <a:picLocks noChangeAspect="1" noChangeArrowheads="1"/>
            </p:cNvPicPr>
            <p:nvPr/>
          </p:nvPicPr>
          <p:blipFill>
            <a:blip r:embed="rId7"/>
            <a:srcRect/>
            <a:stretch>
              <a:fillRect/>
            </a:stretch>
          </p:blipFill>
          <p:spPr bwMode="auto">
            <a:xfrm>
              <a:off x="4791788" y="1762856"/>
              <a:ext cx="2633140" cy="1751039"/>
            </a:xfrm>
            <a:prstGeom prst="rect">
              <a:avLst/>
            </a:prstGeom>
            <a:noFill/>
            <a:ln w="19050">
              <a:solidFill>
                <a:srgbClr val="8A181B"/>
              </a:solidFill>
            </a:ln>
          </p:spPr>
        </p:pic>
        <p:pic>
          <p:nvPicPr>
            <p:cNvPr id="47106" name="Picture 2" descr="http://longdistancedadsa.files.wordpress.com/2012/10/dr-dalal-team1.jpg">
              <a:hlinkClick r:id="rId8"/>
            </p:cNvPr>
            <p:cNvPicPr>
              <a:picLocks noChangeAspect="1" noChangeArrowheads="1"/>
            </p:cNvPicPr>
            <p:nvPr/>
          </p:nvPicPr>
          <p:blipFill>
            <a:blip r:embed="rId9"/>
            <a:srcRect l="18654" t="2890" r="37297" b="12669"/>
            <a:stretch>
              <a:fillRect/>
            </a:stretch>
          </p:blipFill>
          <p:spPr bwMode="auto">
            <a:xfrm>
              <a:off x="1316736" y="1762856"/>
              <a:ext cx="2540805" cy="3983321"/>
            </a:xfrm>
            <a:prstGeom prst="rect">
              <a:avLst/>
            </a:prstGeom>
            <a:noFill/>
            <a:ln w="19050">
              <a:solidFill>
                <a:srgbClr val="8A181B"/>
              </a:solidFill>
            </a:ln>
          </p:spPr>
        </p:pic>
      </p:grpSp>
      <p:grpSp>
        <p:nvGrpSpPr>
          <p:cNvPr id="13" name="Group 12"/>
          <p:cNvGrpSpPr/>
          <p:nvPr/>
        </p:nvGrpSpPr>
        <p:grpSpPr>
          <a:xfrm>
            <a:off x="4261104" y="18108"/>
            <a:ext cx="621792" cy="621792"/>
            <a:chOff x="4529500" y="145944"/>
            <a:chExt cx="621792" cy="621792"/>
          </a:xfrm>
        </p:grpSpPr>
        <p:sp>
          <p:nvSpPr>
            <p:cNvPr id="14" name="Oval 13"/>
            <p:cNvSpPr>
              <a:spLocks noChangeAspect="1"/>
            </p:cNvSpPr>
            <p:nvPr/>
          </p:nvSpPr>
          <p:spPr>
            <a:xfrm>
              <a:off x="4529500" y="145944"/>
              <a:ext cx="621792" cy="621792"/>
            </a:xfrm>
            <a:prstGeom prst="ellipse">
              <a:avLst/>
            </a:prstGeom>
            <a:solidFill>
              <a:srgbClr val="F2F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tif"/>
            <p:cNvPicPr>
              <a:picLocks noChangeAspect="1"/>
            </p:cNvPicPr>
            <p:nvPr/>
          </p:nvPicPr>
          <p:blipFill>
            <a:blip r:embed="rId10"/>
            <a:stretch>
              <a:fillRect/>
            </a:stretch>
          </p:blipFill>
          <p:spPr>
            <a:xfrm>
              <a:off x="4529500" y="145944"/>
              <a:ext cx="621792" cy="621792"/>
            </a:xfrm>
            <a:prstGeom prst="rect">
              <a:avLst/>
            </a:prstGeom>
          </p:spPr>
        </p:pic>
      </p:grpSp>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 name="Picture 4" descr="parchment.jpg"/>
          <p:cNvPicPr>
            <a:picLocks noChangeAspect="1"/>
          </p:cNvPicPr>
          <p:nvPr/>
        </p:nvPicPr>
        <p:blipFill>
          <a:blip r:embed="rId3"/>
          <a:stretch>
            <a:fillRect/>
          </a:stretch>
        </p:blipFill>
        <p:spPr>
          <a:xfrm>
            <a:off x="0" y="0"/>
            <a:ext cx="9144000" cy="6858000"/>
          </a:xfrm>
          <a:prstGeom prst="rect">
            <a:avLst/>
          </a:prstGeom>
        </p:spPr>
      </p:pic>
      <p:pic>
        <p:nvPicPr>
          <p:cNvPr id="6" name="Picture 5" descr="African pattern 1.jpg"/>
          <p:cNvPicPr>
            <a:picLocks noChangeAspect="1"/>
          </p:cNvPicPr>
          <p:nvPr/>
        </p:nvPicPr>
        <p:blipFill>
          <a:blip r:embed="rId4"/>
          <a:stretch>
            <a:fillRect/>
          </a:stretch>
        </p:blipFill>
        <p:spPr>
          <a:xfrm>
            <a:off x="0" y="0"/>
            <a:ext cx="9144000" cy="649224"/>
          </a:xfrm>
          <a:prstGeom prst="rect">
            <a:avLst/>
          </a:prstGeom>
        </p:spPr>
      </p:pic>
      <p:sp>
        <p:nvSpPr>
          <p:cNvPr id="9" name="TextBox 8"/>
          <p:cNvSpPr txBox="1"/>
          <p:nvPr/>
        </p:nvSpPr>
        <p:spPr>
          <a:xfrm>
            <a:off x="1297972" y="701855"/>
            <a:ext cx="1981633" cy="461665"/>
          </a:xfrm>
          <a:prstGeom prst="rect">
            <a:avLst/>
          </a:prstGeom>
          <a:noFill/>
        </p:spPr>
        <p:txBody>
          <a:bodyPr wrap="none" rtlCol="0">
            <a:spAutoFit/>
          </a:bodyPr>
          <a:lstStyle/>
          <a:p>
            <a:r>
              <a:rPr lang="en-US" sz="2400" b="1" dirty="0" smtClean="0">
                <a:solidFill>
                  <a:srgbClr val="8A181B"/>
                </a:solidFill>
              </a:rPr>
              <a:t>REMEMBER</a:t>
            </a:r>
            <a:endParaRPr lang="en-US" sz="2400" b="1" dirty="0">
              <a:solidFill>
                <a:srgbClr val="8A181B"/>
              </a:solidFill>
            </a:endParaRPr>
          </a:p>
        </p:txBody>
      </p:sp>
      <p:sp>
        <p:nvSpPr>
          <p:cNvPr id="10" name="TextBox 9"/>
          <p:cNvSpPr txBox="1"/>
          <p:nvPr/>
        </p:nvSpPr>
        <p:spPr>
          <a:xfrm>
            <a:off x="262932" y="1208492"/>
            <a:ext cx="5486400" cy="307777"/>
          </a:xfrm>
          <a:prstGeom prst="rect">
            <a:avLst/>
          </a:prstGeom>
          <a:noFill/>
        </p:spPr>
        <p:txBody>
          <a:bodyPr wrap="square" rtlCol="0">
            <a:spAutoFit/>
          </a:bodyPr>
          <a:lstStyle/>
          <a:p>
            <a:r>
              <a:rPr lang="en-US" b="1" i="1" dirty="0" smtClean="0">
                <a:solidFill>
                  <a:srgbClr val="783D01"/>
                </a:solidFill>
              </a:rPr>
              <a:t>Lesson: </a:t>
            </a:r>
            <a:r>
              <a:rPr lang="en-US" b="1" dirty="0" smtClean="0">
                <a:solidFill>
                  <a:srgbClr val="783D01"/>
                </a:solidFill>
              </a:rPr>
              <a:t>Baby teeth are important.</a:t>
            </a:r>
            <a:endParaRPr lang="en-US" b="1" dirty="0">
              <a:solidFill>
                <a:srgbClr val="783D01"/>
              </a:solidFill>
            </a:endParaRPr>
          </a:p>
        </p:txBody>
      </p:sp>
      <p:sp>
        <p:nvSpPr>
          <p:cNvPr id="16" name="TextBox 15"/>
          <p:cNvSpPr txBox="1"/>
          <p:nvPr/>
        </p:nvSpPr>
        <p:spPr>
          <a:xfrm>
            <a:off x="6025896" y="1417320"/>
            <a:ext cx="2935224" cy="1169551"/>
          </a:xfrm>
          <a:prstGeom prst="rect">
            <a:avLst/>
          </a:prstGeom>
          <a:noFill/>
          <a:ln w="15875" cmpd="dbl">
            <a:solidFill>
              <a:srgbClr val="8A181B"/>
            </a:solidFill>
          </a:ln>
        </p:spPr>
        <p:txBody>
          <a:bodyPr wrap="square" rtlCol="0">
            <a:spAutoFit/>
          </a:bodyPr>
          <a:lstStyle/>
          <a:p>
            <a:pPr algn="ctr"/>
            <a:r>
              <a:rPr lang="en-US" b="1" dirty="0" smtClean="0">
                <a:solidFill>
                  <a:srgbClr val="783D01"/>
                </a:solidFill>
              </a:rPr>
              <a:t>Activity:</a:t>
            </a:r>
          </a:p>
          <a:p>
            <a:pPr algn="ctr"/>
            <a:endParaRPr lang="en-US" b="1" dirty="0" smtClean="0">
              <a:solidFill>
                <a:srgbClr val="783D01"/>
              </a:solidFill>
            </a:endParaRPr>
          </a:p>
          <a:p>
            <a:r>
              <a:rPr lang="en-US" b="1" dirty="0" smtClean="0">
                <a:solidFill>
                  <a:srgbClr val="783D01"/>
                </a:solidFill>
              </a:rPr>
              <a:t>Invite children to tell the story of healthy teeth and happy children.</a:t>
            </a:r>
          </a:p>
        </p:txBody>
      </p:sp>
      <p:sp>
        <p:nvSpPr>
          <p:cNvPr id="11" name="TextBox 10"/>
          <p:cNvSpPr txBox="1"/>
          <p:nvPr/>
        </p:nvSpPr>
        <p:spPr>
          <a:xfrm>
            <a:off x="262932" y="1820280"/>
            <a:ext cx="5486400" cy="738664"/>
          </a:xfrm>
          <a:prstGeom prst="rect">
            <a:avLst/>
          </a:prstGeom>
          <a:noFill/>
        </p:spPr>
        <p:txBody>
          <a:bodyPr wrap="square" rtlCol="0">
            <a:spAutoFit/>
          </a:bodyPr>
          <a:lstStyle/>
          <a:p>
            <a:r>
              <a:rPr lang="en-US" b="1" dirty="0" smtClean="0">
                <a:solidFill>
                  <a:srgbClr val="783D01"/>
                </a:solidFill>
              </a:rPr>
              <a:t>The bacteria in the mouth eat sweets and make acid that destroys the teeth and causes tooth decay. Tooth decay can cause pain, and make the child sad.</a:t>
            </a:r>
            <a:endParaRPr lang="en-US" b="1" dirty="0">
              <a:solidFill>
                <a:srgbClr val="783D01"/>
              </a:solidFill>
            </a:endParaRPr>
          </a:p>
        </p:txBody>
      </p:sp>
      <p:sp>
        <p:nvSpPr>
          <p:cNvPr id="12" name="TextBox 11"/>
          <p:cNvSpPr txBox="1"/>
          <p:nvPr/>
        </p:nvSpPr>
        <p:spPr>
          <a:xfrm>
            <a:off x="262932" y="2862955"/>
            <a:ext cx="5653236" cy="1384995"/>
          </a:xfrm>
          <a:prstGeom prst="rect">
            <a:avLst/>
          </a:prstGeom>
          <a:noFill/>
        </p:spPr>
        <p:txBody>
          <a:bodyPr wrap="square" rtlCol="0">
            <a:spAutoFit/>
          </a:bodyPr>
          <a:lstStyle/>
          <a:p>
            <a:r>
              <a:rPr lang="en-US" b="1" dirty="0" smtClean="0">
                <a:solidFill>
                  <a:srgbClr val="783D01"/>
                </a:solidFill>
              </a:rPr>
              <a:t>We can prevent tooth decay by:</a:t>
            </a:r>
          </a:p>
          <a:p>
            <a:endParaRPr lang="en-US" b="1" dirty="0" smtClean="0">
              <a:solidFill>
                <a:srgbClr val="783D01"/>
              </a:solidFill>
            </a:endParaRPr>
          </a:p>
          <a:p>
            <a:pPr marL="182880" indent="-274320">
              <a:buFont typeface="Wingdings" pitchFamily="2" charset="2"/>
              <a:buChar char="Ø"/>
            </a:pPr>
            <a:r>
              <a:rPr lang="en-US" b="1" dirty="0" smtClean="0">
                <a:solidFill>
                  <a:srgbClr val="783D01"/>
                </a:solidFill>
              </a:rPr>
              <a:t>Eating natural foods</a:t>
            </a:r>
          </a:p>
          <a:p>
            <a:pPr marL="182880" indent="-274320">
              <a:buFont typeface="Wingdings" pitchFamily="2" charset="2"/>
              <a:buChar char="Ø"/>
            </a:pPr>
            <a:r>
              <a:rPr lang="en-US" b="1" dirty="0" smtClean="0">
                <a:solidFill>
                  <a:srgbClr val="783D01"/>
                </a:solidFill>
              </a:rPr>
              <a:t>Limiting unhealthy foods</a:t>
            </a:r>
          </a:p>
          <a:p>
            <a:pPr marL="182880" indent="-274320">
              <a:buFont typeface="Wingdings" pitchFamily="2" charset="2"/>
              <a:buChar char="Ø"/>
            </a:pPr>
            <a:r>
              <a:rPr lang="en-US" b="1" dirty="0" smtClean="0">
                <a:solidFill>
                  <a:srgbClr val="783D01"/>
                </a:solidFill>
              </a:rPr>
              <a:t>Brushing your teeth every day</a:t>
            </a:r>
          </a:p>
          <a:p>
            <a:pPr marL="182880" indent="-274320">
              <a:buFont typeface="Wingdings" pitchFamily="2" charset="2"/>
              <a:buChar char="Ø"/>
            </a:pPr>
            <a:r>
              <a:rPr lang="en-US" b="1" dirty="0" smtClean="0">
                <a:solidFill>
                  <a:srgbClr val="783D01"/>
                </a:solidFill>
              </a:rPr>
              <a:t>Visiting the dentist for fluoride varnish and dental checkups</a:t>
            </a:r>
            <a:endParaRPr lang="en-US" b="1" dirty="0">
              <a:solidFill>
                <a:srgbClr val="783D01"/>
              </a:solidFill>
            </a:endParaRPr>
          </a:p>
        </p:txBody>
      </p:sp>
      <p:sp>
        <p:nvSpPr>
          <p:cNvPr id="13" name="TextBox 12"/>
          <p:cNvSpPr txBox="1"/>
          <p:nvPr/>
        </p:nvSpPr>
        <p:spPr>
          <a:xfrm>
            <a:off x="262932" y="4551962"/>
            <a:ext cx="5486400" cy="307777"/>
          </a:xfrm>
          <a:prstGeom prst="rect">
            <a:avLst/>
          </a:prstGeom>
          <a:noFill/>
        </p:spPr>
        <p:txBody>
          <a:bodyPr wrap="square" rtlCol="0">
            <a:spAutoFit/>
          </a:bodyPr>
          <a:lstStyle/>
          <a:p>
            <a:r>
              <a:rPr lang="en-US" b="1" dirty="0" smtClean="0">
                <a:solidFill>
                  <a:srgbClr val="783D01"/>
                </a:solidFill>
              </a:rPr>
              <a:t>This is how we make healthy teeth and happy children!</a:t>
            </a:r>
            <a:endParaRPr lang="en-US" b="1" dirty="0">
              <a:solidFill>
                <a:srgbClr val="783D01"/>
              </a:solidFill>
            </a:endParaRPr>
          </a:p>
        </p:txBody>
      </p:sp>
      <p:pic>
        <p:nvPicPr>
          <p:cNvPr id="17" name="Picture 16" descr="DSC_0616.jpg"/>
          <p:cNvPicPr>
            <a:picLocks noChangeAspect="1"/>
          </p:cNvPicPr>
          <p:nvPr/>
        </p:nvPicPr>
        <p:blipFill>
          <a:blip r:embed="rId5"/>
          <a:stretch>
            <a:fillRect/>
          </a:stretch>
        </p:blipFill>
        <p:spPr>
          <a:xfrm>
            <a:off x="6025896" y="2716033"/>
            <a:ext cx="3008617" cy="1998261"/>
          </a:xfrm>
          <a:prstGeom prst="rect">
            <a:avLst/>
          </a:prstGeom>
          <a:ln w="19050">
            <a:solidFill>
              <a:srgbClr val="783D01"/>
            </a:solidFill>
          </a:ln>
        </p:spPr>
      </p:pic>
      <p:grpSp>
        <p:nvGrpSpPr>
          <p:cNvPr id="18" name="Group 17"/>
          <p:cNvGrpSpPr/>
          <p:nvPr/>
        </p:nvGrpSpPr>
        <p:grpSpPr>
          <a:xfrm>
            <a:off x="4261104" y="18108"/>
            <a:ext cx="621792" cy="621792"/>
            <a:chOff x="4529500" y="145944"/>
            <a:chExt cx="621792" cy="621792"/>
          </a:xfrm>
        </p:grpSpPr>
        <p:sp>
          <p:nvSpPr>
            <p:cNvPr id="20" name="Oval 19"/>
            <p:cNvSpPr>
              <a:spLocks noChangeAspect="1"/>
            </p:cNvSpPr>
            <p:nvPr/>
          </p:nvSpPr>
          <p:spPr>
            <a:xfrm>
              <a:off x="4529500" y="145944"/>
              <a:ext cx="621792" cy="621792"/>
            </a:xfrm>
            <a:prstGeom prst="ellipse">
              <a:avLst/>
            </a:prstGeom>
            <a:solidFill>
              <a:srgbClr val="F2F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tif"/>
            <p:cNvPicPr>
              <a:picLocks noChangeAspect="1"/>
            </p:cNvPicPr>
            <p:nvPr/>
          </p:nvPicPr>
          <p:blipFill>
            <a:blip r:embed="rId6"/>
            <a:stretch>
              <a:fillRect/>
            </a:stretch>
          </p:blipFill>
          <p:spPr>
            <a:xfrm>
              <a:off x="4529500" y="145944"/>
              <a:ext cx="621792" cy="621792"/>
            </a:xfrm>
            <a:prstGeom prst="rect">
              <a:avLst/>
            </a:prstGeom>
          </p:spPr>
        </p:pic>
      </p:grpSp>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 name="Picture 4" descr="parchment.jpg"/>
          <p:cNvPicPr>
            <a:picLocks noChangeAspect="1"/>
          </p:cNvPicPr>
          <p:nvPr/>
        </p:nvPicPr>
        <p:blipFill>
          <a:blip r:embed="rId3"/>
          <a:stretch>
            <a:fillRect/>
          </a:stretch>
        </p:blipFill>
        <p:spPr>
          <a:xfrm>
            <a:off x="5172" y="0"/>
            <a:ext cx="9144000" cy="6858000"/>
          </a:xfrm>
          <a:prstGeom prst="rect">
            <a:avLst/>
          </a:prstGeom>
        </p:spPr>
      </p:pic>
      <p:pic>
        <p:nvPicPr>
          <p:cNvPr id="6" name="Picture 5" descr="African pattern 1.jpg"/>
          <p:cNvPicPr>
            <a:picLocks noChangeAspect="1"/>
          </p:cNvPicPr>
          <p:nvPr/>
        </p:nvPicPr>
        <p:blipFill>
          <a:blip r:embed="rId4"/>
          <a:stretch>
            <a:fillRect/>
          </a:stretch>
        </p:blipFill>
        <p:spPr>
          <a:xfrm>
            <a:off x="0" y="0"/>
            <a:ext cx="9144000" cy="649224"/>
          </a:xfrm>
          <a:prstGeom prst="rect">
            <a:avLst/>
          </a:prstGeom>
        </p:spPr>
      </p:pic>
      <p:sp>
        <p:nvSpPr>
          <p:cNvPr id="19" name="TextBox 18"/>
          <p:cNvSpPr txBox="1"/>
          <p:nvPr/>
        </p:nvSpPr>
        <p:spPr>
          <a:xfrm>
            <a:off x="3169023" y="1324263"/>
            <a:ext cx="2579552" cy="584775"/>
          </a:xfrm>
          <a:prstGeom prst="rect">
            <a:avLst/>
          </a:prstGeom>
          <a:noFill/>
        </p:spPr>
        <p:txBody>
          <a:bodyPr wrap="none" rtlCol="0">
            <a:spAutoFit/>
          </a:bodyPr>
          <a:lstStyle/>
          <a:p>
            <a:r>
              <a:rPr lang="en-US" sz="3200" b="1" dirty="0" smtClean="0">
                <a:solidFill>
                  <a:srgbClr val="8A181B"/>
                </a:solidFill>
              </a:rPr>
              <a:t>REMEMBER</a:t>
            </a:r>
            <a:endParaRPr lang="en-US" sz="3200" b="1" dirty="0">
              <a:solidFill>
                <a:srgbClr val="8A181B"/>
              </a:solidFill>
            </a:endParaRPr>
          </a:p>
        </p:txBody>
      </p:sp>
      <p:pic>
        <p:nvPicPr>
          <p:cNvPr id="12" name="Picture 11" descr="DSC_0624.jpg"/>
          <p:cNvPicPr>
            <a:picLocks noChangeAspect="1"/>
          </p:cNvPicPr>
          <p:nvPr/>
        </p:nvPicPr>
        <p:blipFill>
          <a:blip r:embed="rId5"/>
          <a:srcRect l="13193" t="9090" b="26824"/>
          <a:stretch>
            <a:fillRect/>
          </a:stretch>
        </p:blipFill>
        <p:spPr>
          <a:xfrm>
            <a:off x="1516224" y="854358"/>
            <a:ext cx="1371600" cy="1524585"/>
          </a:xfrm>
          <a:prstGeom prst="rect">
            <a:avLst/>
          </a:prstGeom>
          <a:ln w="12700">
            <a:solidFill>
              <a:srgbClr val="783D01"/>
            </a:solidFill>
          </a:ln>
        </p:spPr>
      </p:pic>
      <p:pic>
        <p:nvPicPr>
          <p:cNvPr id="13" name="Picture 12" descr="DSC_0650.jpg"/>
          <p:cNvPicPr>
            <a:picLocks noChangeAspect="1"/>
          </p:cNvPicPr>
          <p:nvPr/>
        </p:nvPicPr>
        <p:blipFill>
          <a:blip r:embed="rId6"/>
          <a:srcRect l="26301" r="21913" b="13335"/>
          <a:stretch>
            <a:fillRect/>
          </a:stretch>
        </p:blipFill>
        <p:spPr>
          <a:xfrm>
            <a:off x="6029774" y="854358"/>
            <a:ext cx="1371600" cy="1524585"/>
          </a:xfrm>
          <a:prstGeom prst="rect">
            <a:avLst/>
          </a:prstGeom>
          <a:ln w="12700">
            <a:solidFill>
              <a:srgbClr val="783D01"/>
            </a:solidFill>
          </a:ln>
        </p:spPr>
      </p:pic>
      <p:sp>
        <p:nvSpPr>
          <p:cNvPr id="14" name="Shape 200"/>
          <p:cNvSpPr/>
          <p:nvPr/>
        </p:nvSpPr>
        <p:spPr>
          <a:xfrm>
            <a:off x="4943449" y="3039961"/>
            <a:ext cx="1737360" cy="1386198"/>
          </a:xfrm>
          <a:prstGeom prst="rect">
            <a:avLst/>
          </a:prstGeom>
          <a:blipFill>
            <a:blip r:embed="rId7"/>
            <a:stretch>
              <a:fillRect/>
            </a:stretch>
          </a:blipFill>
          <a:ln>
            <a:noFill/>
          </a:ln>
        </p:spPr>
      </p:sp>
      <p:sp>
        <p:nvSpPr>
          <p:cNvPr id="20" name="Shape 208"/>
          <p:cNvSpPr/>
          <p:nvPr/>
        </p:nvSpPr>
        <p:spPr>
          <a:xfrm>
            <a:off x="2519614" y="3139300"/>
            <a:ext cx="1737360" cy="1457325"/>
          </a:xfrm>
          <a:prstGeom prst="rect">
            <a:avLst/>
          </a:prstGeom>
          <a:blipFill>
            <a:blip r:embed="rId8"/>
            <a:stretch>
              <a:fillRect/>
            </a:stretch>
          </a:blipFill>
          <a:ln>
            <a:noFill/>
          </a:ln>
        </p:spPr>
      </p:sp>
      <p:sp>
        <p:nvSpPr>
          <p:cNvPr id="22" name="Shape 209"/>
          <p:cNvSpPr/>
          <p:nvPr/>
        </p:nvSpPr>
        <p:spPr>
          <a:xfrm flipH="1">
            <a:off x="5178" y="3273783"/>
            <a:ext cx="1737360" cy="1188359"/>
          </a:xfrm>
          <a:prstGeom prst="rect">
            <a:avLst/>
          </a:prstGeom>
          <a:blipFill>
            <a:blip r:embed="rId9"/>
            <a:stretch>
              <a:fillRect/>
            </a:stretch>
          </a:blipFill>
          <a:ln>
            <a:noFill/>
          </a:ln>
        </p:spPr>
      </p:sp>
      <p:sp>
        <p:nvSpPr>
          <p:cNvPr id="23" name="Shape 210"/>
          <p:cNvSpPr/>
          <p:nvPr/>
        </p:nvSpPr>
        <p:spPr>
          <a:xfrm>
            <a:off x="1787426" y="3578462"/>
            <a:ext cx="687300" cy="579000"/>
          </a:xfrm>
          <a:prstGeom prst="mathPlus">
            <a:avLst>
              <a:gd name="adj1" fmla="val 23520"/>
            </a:avLst>
          </a:prstGeom>
          <a:solidFill>
            <a:srgbClr val="FF0000"/>
          </a:solidFill>
          <a:ln w="19050" cap="flat">
            <a:noFill/>
            <a:prstDash val="solid"/>
            <a:round/>
            <a:headEnd type="none" w="med" len="med"/>
            <a:tailEnd type="none" w="med" len="med"/>
          </a:ln>
        </p:spPr>
        <p:txBody>
          <a:bodyPr lIns="91425" tIns="91425" rIns="91425" bIns="91425" anchor="ctr" anchorCtr="0">
            <a:noAutofit/>
          </a:bodyPr>
          <a:lstStyle/>
          <a:p>
            <a:endParaRPr/>
          </a:p>
        </p:txBody>
      </p:sp>
      <p:sp>
        <p:nvSpPr>
          <p:cNvPr id="24" name="Shape 211"/>
          <p:cNvSpPr/>
          <p:nvPr/>
        </p:nvSpPr>
        <p:spPr>
          <a:xfrm>
            <a:off x="4301862" y="3578462"/>
            <a:ext cx="596699" cy="579000"/>
          </a:xfrm>
          <a:prstGeom prst="mathEqual">
            <a:avLst>
              <a:gd name="adj1" fmla="val 23520"/>
              <a:gd name="adj2" fmla="val 11760"/>
            </a:avLst>
          </a:prstGeom>
          <a:solidFill>
            <a:srgbClr val="FF0000"/>
          </a:solidFill>
          <a:ln w="19050" cap="flat">
            <a:noFill/>
            <a:prstDash val="solid"/>
            <a:round/>
            <a:headEnd type="none" w="med" len="med"/>
            <a:tailEnd type="none" w="med" len="med"/>
          </a:ln>
        </p:spPr>
        <p:txBody>
          <a:bodyPr lIns="91425" tIns="91425" rIns="91425" bIns="91425" anchor="ctr" anchorCtr="0">
            <a:noAutofit/>
          </a:bodyPr>
          <a:lstStyle/>
          <a:p>
            <a:endParaRPr/>
          </a:p>
        </p:txBody>
      </p:sp>
      <p:sp>
        <p:nvSpPr>
          <p:cNvPr id="27" name="Shape 212"/>
          <p:cNvSpPr/>
          <p:nvPr/>
        </p:nvSpPr>
        <p:spPr>
          <a:xfrm>
            <a:off x="6725697" y="3578462"/>
            <a:ext cx="802799" cy="579000"/>
          </a:xfrm>
          <a:prstGeom prst="rightArrow">
            <a:avLst>
              <a:gd name="adj1" fmla="val 50000"/>
              <a:gd name="adj2" fmla="val 50000"/>
            </a:avLst>
          </a:prstGeom>
          <a:solidFill>
            <a:srgbClr val="FF0000"/>
          </a:solidFill>
          <a:ln w="19050" cap="flat">
            <a:noFill/>
            <a:prstDash val="solid"/>
            <a:round/>
            <a:headEnd type="none" w="med" len="med"/>
            <a:tailEnd type="none" w="med" len="med"/>
          </a:ln>
        </p:spPr>
        <p:txBody>
          <a:bodyPr lIns="91425" tIns="91425" rIns="91425" bIns="91425" anchor="ctr" anchorCtr="0">
            <a:noAutofit/>
          </a:bodyPr>
          <a:lstStyle/>
          <a:p>
            <a:endParaRPr/>
          </a:p>
        </p:txBody>
      </p:sp>
      <p:sp>
        <p:nvSpPr>
          <p:cNvPr id="29" name="Shape 214"/>
          <p:cNvSpPr/>
          <p:nvPr/>
        </p:nvSpPr>
        <p:spPr>
          <a:xfrm>
            <a:off x="5178" y="5077091"/>
            <a:ext cx="1644222" cy="1217779"/>
          </a:xfrm>
          <a:prstGeom prst="rect">
            <a:avLst/>
          </a:prstGeom>
          <a:blipFill>
            <a:blip r:embed="rId10"/>
            <a:stretch>
              <a:fillRect/>
            </a:stretch>
          </a:blipFill>
          <a:ln>
            <a:noFill/>
          </a:ln>
        </p:spPr>
      </p:sp>
      <p:sp>
        <p:nvSpPr>
          <p:cNvPr id="34" name="Shape 218"/>
          <p:cNvSpPr/>
          <p:nvPr/>
        </p:nvSpPr>
        <p:spPr>
          <a:xfrm>
            <a:off x="1675718" y="5318031"/>
            <a:ext cx="687300" cy="735899"/>
          </a:xfrm>
          <a:prstGeom prst="mathPlus">
            <a:avLst>
              <a:gd name="adj1" fmla="val 23520"/>
            </a:avLst>
          </a:prstGeom>
          <a:solidFill>
            <a:srgbClr val="0000FF"/>
          </a:solidFill>
          <a:ln w="19050" cap="flat">
            <a:noFill/>
            <a:prstDash val="solid"/>
            <a:round/>
            <a:headEnd type="none" w="med" len="med"/>
            <a:tailEnd type="none" w="med" len="med"/>
          </a:ln>
        </p:spPr>
        <p:txBody>
          <a:bodyPr lIns="91425" tIns="91425" rIns="91425" bIns="91425" anchor="ctr" anchorCtr="0">
            <a:noAutofit/>
          </a:bodyPr>
          <a:lstStyle/>
          <a:p>
            <a:endParaRPr/>
          </a:p>
        </p:txBody>
      </p:sp>
      <p:sp>
        <p:nvSpPr>
          <p:cNvPr id="35" name="Shape 219"/>
          <p:cNvSpPr/>
          <p:nvPr/>
        </p:nvSpPr>
        <p:spPr>
          <a:xfrm>
            <a:off x="4096458" y="5318031"/>
            <a:ext cx="687300" cy="735899"/>
          </a:xfrm>
          <a:prstGeom prst="mathPlus">
            <a:avLst>
              <a:gd name="adj1" fmla="val 23520"/>
            </a:avLst>
          </a:prstGeom>
          <a:solidFill>
            <a:srgbClr val="0000FF"/>
          </a:solidFill>
          <a:ln w="19050" cap="flat">
            <a:noFill/>
            <a:prstDash val="solid"/>
            <a:round/>
            <a:headEnd type="none" w="med" len="med"/>
            <a:tailEnd type="none" w="med" len="med"/>
          </a:ln>
        </p:spPr>
        <p:txBody>
          <a:bodyPr lIns="91425" tIns="91425" rIns="91425" bIns="91425" anchor="ctr" anchorCtr="0">
            <a:noAutofit/>
          </a:bodyPr>
          <a:lstStyle/>
          <a:p>
            <a:endParaRPr/>
          </a:p>
        </p:txBody>
      </p:sp>
      <p:pic>
        <p:nvPicPr>
          <p:cNvPr id="40" name="Picture 39" descr="FLAME MOUTH.jpg"/>
          <p:cNvPicPr>
            <a:picLocks noChangeAspect="1"/>
          </p:cNvPicPr>
          <p:nvPr/>
        </p:nvPicPr>
        <p:blipFill>
          <a:blip r:embed="rId11"/>
          <a:stretch>
            <a:fillRect/>
          </a:stretch>
        </p:blipFill>
        <p:spPr>
          <a:xfrm>
            <a:off x="5591796" y="3578462"/>
            <a:ext cx="256454" cy="396338"/>
          </a:xfrm>
          <a:prstGeom prst="rect">
            <a:avLst/>
          </a:prstGeom>
        </p:spPr>
      </p:pic>
      <p:pic>
        <p:nvPicPr>
          <p:cNvPr id="1026" name="Picture 2" descr="C:\Users\LPL Financial\AppData\Local\Microsoft\Windows\Temporary Internet Files\Content.IE5\4JADP9MV\MC900433817[1].png"/>
          <p:cNvPicPr>
            <a:picLocks noChangeAspect="1" noChangeArrowheads="1"/>
          </p:cNvPicPr>
          <p:nvPr/>
        </p:nvPicPr>
        <p:blipFill>
          <a:blip r:embed="rId12"/>
          <a:srcRect/>
          <a:stretch>
            <a:fillRect/>
          </a:stretch>
        </p:blipFill>
        <p:spPr bwMode="auto">
          <a:xfrm>
            <a:off x="7570508" y="4899234"/>
            <a:ext cx="1573492" cy="1573492"/>
          </a:xfrm>
          <a:prstGeom prst="rect">
            <a:avLst/>
          </a:prstGeom>
          <a:noFill/>
        </p:spPr>
      </p:pic>
      <p:pic>
        <p:nvPicPr>
          <p:cNvPr id="1028" name="Picture 4" descr="C:\Users\LPL Financial\AppData\Local\Microsoft\Windows\Temporary Internet Files\Content.IE5\I21KN04X\MC900434407[1].wmf"/>
          <p:cNvPicPr>
            <a:picLocks noChangeAspect="1" noChangeArrowheads="1"/>
          </p:cNvPicPr>
          <p:nvPr/>
        </p:nvPicPr>
        <p:blipFill>
          <a:blip r:embed="rId13"/>
          <a:srcRect/>
          <a:stretch>
            <a:fillRect/>
          </a:stretch>
        </p:blipFill>
        <p:spPr bwMode="auto">
          <a:xfrm>
            <a:off x="7573384" y="3045385"/>
            <a:ext cx="1570616" cy="1645154"/>
          </a:xfrm>
          <a:prstGeom prst="rect">
            <a:avLst/>
          </a:prstGeom>
          <a:noFill/>
        </p:spPr>
      </p:pic>
      <p:sp>
        <p:nvSpPr>
          <p:cNvPr id="41" name="Shape 212"/>
          <p:cNvSpPr/>
          <p:nvPr/>
        </p:nvSpPr>
        <p:spPr>
          <a:xfrm>
            <a:off x="6741393" y="5396480"/>
            <a:ext cx="802799" cy="579000"/>
          </a:xfrm>
          <a:prstGeom prst="rightArrow">
            <a:avLst>
              <a:gd name="adj1" fmla="val 50000"/>
              <a:gd name="adj2" fmla="val 50000"/>
            </a:avLst>
          </a:prstGeom>
          <a:solidFill>
            <a:srgbClr val="0000FF"/>
          </a:solidFill>
          <a:ln w="19050" cap="flat">
            <a:noFill/>
            <a:prstDash val="solid"/>
            <a:round/>
            <a:headEnd type="none" w="med" len="med"/>
            <a:tailEnd type="none" w="med" len="med"/>
          </a:ln>
        </p:spPr>
        <p:txBody>
          <a:bodyPr lIns="91425" tIns="91425" rIns="91425" bIns="91425" anchor="ctr" anchorCtr="0">
            <a:noAutofit/>
          </a:bodyPr>
          <a:lstStyle/>
          <a:p>
            <a:endParaRPr/>
          </a:p>
        </p:txBody>
      </p:sp>
      <p:sp>
        <p:nvSpPr>
          <p:cNvPr id="1033" name="AutoShape 9" descr="data:image/jpeg;base64,/9j/4AAQSkZJRgABAQAAAQABAAD/2wCEAAkGBhQSEBUTExQWFRUWGRgWGBgXFRgYFhoXGhYYFxQXGBgXHCYfHRklHBcUHy8hIycpLC8sFR4xNTAqNSYrLCkBCQoKDgwOGg8PGi4lHyAsLCoxKjQsLCwtLSopLCwpKSktLCwsLC8xLCwpLCwpKTUpLCwsKiwsKSwpKSwsLCwuLP/AABEIAGoAoAMBIgACEQEDEQH/xAAbAAACAwEBAQAAAAAAAAAAAAAFBgIDBAcBAP/EADwQAAIABAMFBgQDBwQDAAAAAAECAAMRIQQSMQVBUWFxBhMigbHwMpGh0QcUwRYjM0JSYuEVcoLxQ6Ky/8QAGwEAAgMBAQEAAAAAAAAAAAAAAgMAAQQFBgf/xAArEQACAgEEAQIEBwEAAAAAAAAAAQIDEQQSITFBE1EFIpHRIzJhcaGx4RT/2gAMAwEAAhEDEQA/AOV60vw+f2jxySdDT104x8z68uup3R6FFjT3XiYUPK5skgm4O7XX/GsfSZOY5QPfAAW4RCdNNTa3WunsfKN+w0Ob1Pr56xUuEXFZY2bH2eEReMMWGl2ECMFMoQPfv7ww4c+Gp0jGzoQWEXyZVOUett1EsAWPLTpXSB2IZ5xyKKLpXSvHn/1Fs7ZUmWmaY2guWagH6CIseSSbfRb+0rswAl5RzNfSCOExRYX1vCd+0GHDZFccKX9TBfZuOqaCKkios3bR0MI+KmgPTLU3NKgCguzEmwUC5JjpUzBibLsb8IV8L2fkd7N/M5qMtEATOM4IKVU+EqG8RVrNQDcIlSW7DKtztykIuM7SLMqpAK6AqGswoVoSBv6aR7JmA3gl+yxDTC7S27wknJLKZTnzhkFQBSlAtKAEiMX5YymZSN5I5qdD6jyjT8vUTHNS7kRJ4REkxcyk30iJSpigCkitLR8yRc+4AxAAaE3iyjwryimYd1IvJq1OEeotDEIAcFUVLVoa9aU4+Yr0iEvEZh9vL6couxiMa0NjbS/uu+Bk/W2g0h65KbwaJpqfY+dIJ7EmUanz9ffWBMuZu98xGjBGji/i4G1uvWBksoKLwx/2fU9aD/IhgRjky8fQUgPsnD1oeMHu5sIwtnSS4ITsWJak+m/gOu6BM3Z2LxKTjhxmmyQGdgMzI1byMOCaGYEJLMb1AApWxNsCzsAPnw59fvBTZ2yzKQIubLc0LErUmpJANCSam/GCrai8sG2MpLCOW7I2IXnzP4/d0co81ATmF07xWOU1NQRu13R0PY+ywqKPDm4oGA5+FiaeR+WkFJ2y6m/v3wglsvZ1L+6Rc572VCtQRKVh8i1iibssTjcXgji9Qo1MeYvaMrCyw86bLl1sudlWp4CpuekKcc8DVLCyLuO7NvLvYjjSp84CbS2F3guKHcRDbt7tAe5rJTv5ppkRL5id5I/kAuT94rwJMxKuqqxBzKDUA76HrA5a8kwpLDRyrEYQoxVhce69IqyUNAIce2GywAHppr0J+9IUnThGqMtyyc+yGyWCmYDUVFIi8qhqLxY1iN8fMni4QQoqnpS9LnhHpplpSJuxqN8TYVGkWQBbSwLJMdWBDCo6bhf6wNKgAL5n7e+MdD/EzZwWaswD4qg2N457NysMo1FweJuT76Q9AvrJSrUNefsQSwgUOpYW3+WggfKf7c769I1SXOY10pv4gX9TEaLTOm9n5wZRTgPKGmSBSOZ9ktosLGtCbG3y+kOmHx5tGCxYeDp1PdEY5EocI2y0gThcVpG1MZAZDwEpWCG+NqygIHYfGVjas+og00C0zFj5U3MHlLmItlBAP1tFGH7CyJsxsRi5ZmznsA8wsEWlkRVoqj56m8E0xNDGj80OMXFrOQJRbWCvAbBw8gESpYW1NSxpuAqTQcuUZ8Vht4GnDWL5m1CwYSlzZR4mJyy145nNq8hAPb+0J0qT3qtnW2YDDTwoU6NnYU38qCp3QTr3dAwlteGzH2jw/eSWHIjzpHMQtTpSOnYHG9/JLH2d8IE2UCSOBPrF1R7QrUvlGB5XOsfFTTSLJopY25xSASbnSGGY+ZfKKphoKCpix15RJZZFIhB87Y4HvZLDfQ+kcSx2EKEg6g0pyjue08VSoMc07WbMDHMg689/zhxSXANwmxZayEmTpjBplWVFp8JNifXzEVf6Dm+B77gRenKGDBbNWfhpU4apL7th/dLa/wA1KmDXaTChJAaSgDsAA1LqDSuXnzjM7GmbI1JxE/ZshpbLc0Go4H3SHTBTagGMvZ7BiYGSaVWZmFjQVquorz3RZNlGU5FIGT3BwWwY8HPtGozIXsNiSTRQWPBQWPyEMuz+zuJmap3Q4zPD/wCl2+kAq5S6Q12wjzJn0jFkGDOExNdPvGnZ3ZSXLvMbvDwIog/41q3mfKCOJ2skpdQKbhQfKkaa9DOXfBit+Iwj0s/wBJk4iJztlznlszzBhpQFWmvSoXUkK1AOrW5HSNmE2vJCCaFDTG8Q5A/Cb2W1/vHPu32IxWOICB3kpXMsupTNXwsyi5AG82B4WiOhVPE3z7BV3y1GPT4Xv9hv7K4zDETWwruUB/iPOd13EsqTKJLdjUmiilBa4EEH2tLJ/jTAdzBpoHkSMv0IhA7GdjsTKJmu3dIf5CFYMRozKwIsCb2N4b17Mz8WhDYuYisD4FTI63tQ1Ndx0GtIf66eFFCp6HZl2SbJYbDjujNGXKzsvhACkglS4AsAxXNQWBYxzCYfE3Vv/ox0rCCbIwxw84KTLOUFdKWKkV9DpHNXltnIINam1OZhEWtzY22qSjFdlxeijIaOanMACVFaBRUWrQk77rzrRPwwmkGUqhyPHKBVTnFmaWpIBVrNRdCzCgFIJbN7Pz53wJbiSAo6n9NYMT+wSS1D4nEZR/TLWpbkM+vksHLDWRCrmpbccvx5+glzMKwcIUcOxoEytmJ4BaVJ6CH3sn+HqGX3uLUnMAUl52UhaVzPlocxtQVsNb6Mmx+zgwyjundd5ExzMGmnd1CVoaWpTjBaXcb/AKxppp8yRkttxxFnP8ShcVUZwd4vC3tDAksEUZnYhQouSxNABzraLZuLnhCiT5iggLWiM1OAd1LU84Zvw27IlD+cnM7sQRJDtYKbNNoABU1Kryqd4ouMHJ4GuzaifZT8LvyyuZs5j3tC0qWBkVhvDtUlqEiwAvvoIN4nsRKaWqFnoul1rbStFhkit5wEaPQg/An/AKLF1IWp/wCH2HchmMyoofCyrcdF/WNx7IYUnM8vOf73cj5VA+kasRtELvgLje1arUVuIdDSxfURFmslFfNIYZPdylyy1VBwRQo+gjHi9vImpEJ3+vz8S2TDy2mHiLIOrmwi2d2IxJUvMZZja92r5a8gzAAnqQOkalTCH5mYpaic/wAiyato9tK1WXc/SAklnxDVZvDvP8vQV+I9bcjC7O22oJTuytCQVPhoQaEEXNQbX4R8+32OlB9fW30ipazT1rEXyDHQ6u55msL9x5xs6UkoSpVc7GrEsWJtQk1PTgIlsx+7Aymh4jXzhKwe0CLk3O+DeD2lvrHndRP1LHNLB6rS1+jUoN5wN0zbRp4hcb/1iC9opYFM0xSNKNaF6fjgdYDYwEmta+V4CGX2aJWJLoZ9odpkCZRc1N95rxjHhpIZZbsqtYGh0PHSFkKYYtnz/wB0g5frA3pJI2fD5ytsaxxgPYvtEsuWMi+LcCKIp4W1PIcq8IWWmFmLsxLE1qTU8R5RsTGZWrRTyZQw60MD9r9syJTynlCROOUI6hSjLmGbK9KrasVdqZXRUMYwN0+iWgslYk5bvPsvb7sZ02/OMsusmZMAqCUUtenLd0hlws4sgKitgbkqLiugFfnCpsTGYtcMqmRMbJYEAUYMM4ZRXMbEA0GtuNGbZgDSkLA5soqGJ8JpcUrakehrbdUXLs8XqFGOpnGHCzwv9Ejs92c/MTKsP3KfH/cdyDrv5dRHRlFNNOWnIDlFGDwiypaogoq/XeSeZ1i1mgIQ2oKUskZ8yggFj9pZawTxEysAcRJllv3pZmqcsiWCZjczS4U+X+4aRogl5MtsmugHjJ8/EOZchC7b6+GWg4zH0A5CrHcIIbK7DSc9cQ/5qctKi64eXyCD4j/vJJ4CCY2ZiZwCFlweHH/jkkGceRmDwS+ZUMeYgxhsPLkSxLlqEVdAPqSTUljvJJJ3kxcrG+F0BCrHzPstSWstaAAAbgAB5AaQH23tsSlPiOhOgpTiSdB7vE9pbUCC+vD7Rz7tLNxU5iolv3evxqQx10zVAHCkKssjUt0/p7mmqizUS2VLhdv2FDa+0e9xEybpnct9vPfGWXi6GI7U2e41VlPNSP0gG0x1McfG55O6/wANKOOhtlY0UjdhsfurCRK2oQaFb8jeC0kzSK91MA4stB8yRWK2MikpDrIxca+8FISV2q6fEppxsIuldqCzBJcpprnRVNSegAJiKvJU5OIx4ieBXgI2YbE+AfIRVsX8O8finV8SUwsrUIRmm9coazU/rII/pjpex+y8nDgZFq1PjbxP89B0AHnFy0srGl0hum+J16WMnjMn9PqKWy+y0+dRn/dKf6h4z0T706Q2bP7MyZVDkDsLhnozV4iot/xAgwJcRaNdWmrr6XJztV8T1Gp4k8L2R4Tb35xGWLRFzFgjXE50TxmiiZMiUyM02DSI2QN4vlMBwG7+7zpGUm8WQYBoacPf+IA7T21uXMBuoAuY9Q2akadoHwwpOx74iv8AKfVKep+cVNquuVneEFVW774UZxueMk5uJvmY1PXdyr7tA/F7RjzHb/OA85vX9I8rdbO2blNn0nT6avS1qupYX9/qzZWpqfWJTmlsKNLRuqKem6MdYpdr++IhayPcU1yshnATJUq8tEQ8UVVPzArBHDzO9fKimY5vQDM1ONvWE8sePurf4js3YvDquBw5VVBdAz0AGZuLU1PMxqpqdjw2czXaqGkhujBN9AvA9jHcAzsqD+kUZulfhB5Xg9sns7h8NmMiUiFviYDxt1Y3I5fSCDanoImdfMR1a6IV9HkNVrrtU/nfC8eCHv3yj7N797493+ZiJ0h5iPIg5jxjc9T6R4ftEKIEVPv1iwRXK1MWb4aWj//Z"/>
          <p:cNvSpPr>
            <a:spLocks noChangeAspect="1" noChangeArrowheads="1"/>
          </p:cNvSpPr>
          <p:nvPr/>
        </p:nvSpPr>
        <p:spPr bwMode="auto">
          <a:xfrm>
            <a:off x="63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5" name="Picture 11" descr="http://t4.thpservices.com/fotos/thum4/006/814/iso-is376-005.jpg">
            <a:hlinkClick r:id="rId14"/>
          </p:cNvPr>
          <p:cNvPicPr>
            <a:picLocks noChangeAspect="1" noChangeArrowheads="1"/>
          </p:cNvPicPr>
          <p:nvPr/>
        </p:nvPicPr>
        <p:blipFill>
          <a:blip r:embed="rId15"/>
          <a:srcRect/>
          <a:stretch>
            <a:fillRect/>
          </a:stretch>
        </p:blipFill>
        <p:spPr bwMode="auto">
          <a:xfrm>
            <a:off x="4810076" y="5052567"/>
            <a:ext cx="1905000" cy="1266826"/>
          </a:xfrm>
          <a:prstGeom prst="rect">
            <a:avLst/>
          </a:prstGeom>
          <a:noFill/>
        </p:spPr>
      </p:pic>
      <p:pic>
        <p:nvPicPr>
          <p:cNvPr id="44" name="Picture 2" descr="http://assets.coca-colacompany.com/83/a9/89f0cc3f466cb8278b2da6f051f3/asukawaw-brushing-teeth-little-boy-604.jpg">
            <a:hlinkClick r:id="rId16"/>
          </p:cNvPr>
          <p:cNvPicPr>
            <a:picLocks noChangeAspect="1" noChangeArrowheads="1"/>
          </p:cNvPicPr>
          <p:nvPr/>
        </p:nvPicPr>
        <p:blipFill>
          <a:blip r:embed="rId17"/>
          <a:srcRect l="26442" r="14435" b="16399"/>
          <a:stretch>
            <a:fillRect/>
          </a:stretch>
        </p:blipFill>
        <p:spPr bwMode="auto">
          <a:xfrm>
            <a:off x="2389336" y="5022947"/>
            <a:ext cx="1680804" cy="1326066"/>
          </a:xfrm>
          <a:prstGeom prst="rect">
            <a:avLst/>
          </a:prstGeom>
          <a:noFill/>
        </p:spPr>
      </p:pic>
      <p:grpSp>
        <p:nvGrpSpPr>
          <p:cNvPr id="48" name="Group 47"/>
          <p:cNvGrpSpPr/>
          <p:nvPr/>
        </p:nvGrpSpPr>
        <p:grpSpPr>
          <a:xfrm>
            <a:off x="4261104" y="18108"/>
            <a:ext cx="621792" cy="621792"/>
            <a:chOff x="4529500" y="145944"/>
            <a:chExt cx="621792" cy="621792"/>
          </a:xfrm>
        </p:grpSpPr>
        <p:sp>
          <p:nvSpPr>
            <p:cNvPr id="49" name="Oval 48"/>
            <p:cNvSpPr>
              <a:spLocks noChangeAspect="1"/>
            </p:cNvSpPr>
            <p:nvPr/>
          </p:nvSpPr>
          <p:spPr>
            <a:xfrm>
              <a:off x="4529500" y="145944"/>
              <a:ext cx="621792" cy="621792"/>
            </a:xfrm>
            <a:prstGeom prst="ellipse">
              <a:avLst/>
            </a:prstGeom>
            <a:solidFill>
              <a:srgbClr val="F2F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logo.tif"/>
            <p:cNvPicPr>
              <a:picLocks noChangeAspect="1"/>
            </p:cNvPicPr>
            <p:nvPr/>
          </p:nvPicPr>
          <p:blipFill>
            <a:blip r:embed="rId18"/>
            <a:stretch>
              <a:fillRect/>
            </a:stretch>
          </p:blipFill>
          <p:spPr>
            <a:xfrm>
              <a:off x="4529500" y="145944"/>
              <a:ext cx="621792" cy="621792"/>
            </a:xfrm>
            <a:prstGeom prst="rect">
              <a:avLst/>
            </a:prstGeom>
          </p:spPr>
        </p:pic>
      </p:grpSp>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 name="Picture 4" descr="parchment.jpg"/>
          <p:cNvPicPr>
            <a:picLocks noChangeAspect="1"/>
          </p:cNvPicPr>
          <p:nvPr/>
        </p:nvPicPr>
        <p:blipFill>
          <a:blip r:embed="rId3"/>
          <a:stretch>
            <a:fillRect/>
          </a:stretch>
        </p:blipFill>
        <p:spPr>
          <a:xfrm>
            <a:off x="1293" y="0"/>
            <a:ext cx="9144000" cy="6858000"/>
          </a:xfrm>
          <a:prstGeom prst="rect">
            <a:avLst/>
          </a:prstGeom>
        </p:spPr>
      </p:pic>
      <p:sp>
        <p:nvSpPr>
          <p:cNvPr id="25" name="Rectangle 24"/>
          <p:cNvSpPr/>
          <p:nvPr/>
        </p:nvSpPr>
        <p:spPr>
          <a:xfrm>
            <a:off x="1319105" y="1261097"/>
            <a:ext cx="6508376" cy="3416320"/>
          </a:xfrm>
          <a:prstGeom prst="rect">
            <a:avLst/>
          </a:prstGeom>
        </p:spPr>
        <p:txBody>
          <a:bodyPr wrap="square">
            <a:spAutoFit/>
          </a:bodyPr>
          <a:lstStyle/>
          <a:p>
            <a:pPr algn="ctr"/>
            <a:r>
              <a:rPr lang="en-US" sz="1600" b="1" dirty="0" smtClean="0">
                <a:solidFill>
                  <a:srgbClr val="783D01"/>
                </a:solidFill>
              </a:rPr>
              <a:t>Written by </a:t>
            </a:r>
          </a:p>
          <a:p>
            <a:pPr algn="ctr"/>
            <a:r>
              <a:rPr lang="en-US" sz="1600" b="1" dirty="0" smtClean="0">
                <a:solidFill>
                  <a:srgbClr val="783D01"/>
                </a:solidFill>
              </a:rPr>
              <a:t>The Children's Oral Health and Nutrition Program </a:t>
            </a:r>
          </a:p>
          <a:p>
            <a:pPr algn="ctr"/>
            <a:r>
              <a:rPr lang="en-US" sz="1600" b="1" dirty="0" smtClean="0">
                <a:solidFill>
                  <a:srgbClr val="783D01"/>
                </a:solidFill>
              </a:rPr>
              <a:t>University of California, Berkeley, School of Public Health</a:t>
            </a:r>
            <a:r>
              <a:rPr lang="en-US" b="1" dirty="0" smtClean="0"/>
              <a:t> </a:t>
            </a:r>
            <a:endParaRPr lang="en-US" dirty="0" smtClean="0"/>
          </a:p>
          <a:p>
            <a:r>
              <a:rPr lang="en-US" b="1" dirty="0" smtClean="0"/>
              <a:t/>
            </a:r>
            <a:br>
              <a:rPr lang="en-US" b="1" dirty="0" smtClean="0"/>
            </a:br>
            <a:endParaRPr lang="en-US" dirty="0" smtClean="0"/>
          </a:p>
          <a:p>
            <a:pPr algn="ctr"/>
            <a:r>
              <a:rPr lang="en-US" sz="1600" b="1" dirty="0" smtClean="0">
                <a:solidFill>
                  <a:srgbClr val="783D01"/>
                </a:solidFill>
              </a:rPr>
              <a:t>in collaboration with Kenya Smiles</a:t>
            </a:r>
          </a:p>
          <a:p>
            <a:pPr algn="ctr"/>
            <a:endParaRPr lang="en-US" sz="1600" dirty="0" smtClean="0">
              <a:solidFill>
                <a:srgbClr val="783D01"/>
              </a:solidFill>
            </a:endParaRPr>
          </a:p>
          <a:p>
            <a:r>
              <a:rPr lang="en-US" sz="1600" i="1" dirty="0" smtClean="0">
                <a:solidFill>
                  <a:srgbClr val="783D01"/>
                </a:solidFill>
              </a:rPr>
              <a:t>A public health and children's dental care project of the Rotary Clubs of District 5160 in Northern California, USA; the Rotary Club of Karen-Nairobi, Kenya; District 9200/9212, East Africa; and District 6150 in Arkansas, USA: with generous participation of many partners and supporters in Kenya and the United States.</a:t>
            </a:r>
            <a:endParaRPr lang="en-US" sz="1600" dirty="0" smtClean="0">
              <a:solidFill>
                <a:srgbClr val="783D01"/>
              </a:solidFill>
            </a:endParaRPr>
          </a:p>
          <a:p>
            <a:r>
              <a:rPr lang="en-US" i="1" dirty="0" smtClean="0"/>
              <a:t/>
            </a:r>
            <a:br>
              <a:rPr lang="en-US" i="1" dirty="0" smtClean="0"/>
            </a:br>
            <a:r>
              <a:rPr lang="en-US" sz="1600" b="1" dirty="0" smtClean="0">
                <a:solidFill>
                  <a:srgbClr val="783D01"/>
                </a:solidFill>
              </a:rPr>
              <a:t>For more information visit our website at: www.kenyasmiles.org</a:t>
            </a:r>
            <a:endParaRPr lang="en-US" b="1" dirty="0" smtClean="0">
              <a:solidFill>
                <a:srgbClr val="783D01"/>
              </a:solidFill>
            </a:endParaRPr>
          </a:p>
        </p:txBody>
      </p:sp>
      <p:pic>
        <p:nvPicPr>
          <p:cNvPr id="26" name="Picture 25" descr="DSC_0574.jpg"/>
          <p:cNvPicPr>
            <a:picLocks noChangeAspect="1"/>
          </p:cNvPicPr>
          <p:nvPr/>
        </p:nvPicPr>
        <p:blipFill>
          <a:blip r:embed="rId4"/>
          <a:srcRect b="30993"/>
          <a:stretch>
            <a:fillRect/>
          </a:stretch>
        </p:blipFill>
        <p:spPr>
          <a:xfrm>
            <a:off x="4386192" y="5234189"/>
            <a:ext cx="1562899" cy="1623811"/>
          </a:xfrm>
          <a:prstGeom prst="rect">
            <a:avLst/>
          </a:prstGeom>
          <a:ln w="12700">
            <a:solidFill>
              <a:srgbClr val="783D01"/>
            </a:solidFill>
          </a:ln>
        </p:spPr>
      </p:pic>
      <p:pic>
        <p:nvPicPr>
          <p:cNvPr id="28" name="Picture 27" descr="DSC_0614.jpg"/>
          <p:cNvPicPr>
            <a:picLocks noChangeAspect="1"/>
          </p:cNvPicPr>
          <p:nvPr/>
        </p:nvPicPr>
        <p:blipFill>
          <a:blip r:embed="rId5"/>
          <a:srcRect l="14081" t="5647" r="32142" b="33704"/>
          <a:stretch>
            <a:fillRect/>
          </a:stretch>
        </p:blipFill>
        <p:spPr>
          <a:xfrm>
            <a:off x="5971196" y="5234189"/>
            <a:ext cx="1467173" cy="1623811"/>
          </a:xfrm>
          <a:prstGeom prst="rect">
            <a:avLst/>
          </a:prstGeom>
          <a:ln w="12700">
            <a:solidFill>
              <a:srgbClr val="783D01"/>
            </a:solidFill>
          </a:ln>
        </p:spPr>
      </p:pic>
      <p:pic>
        <p:nvPicPr>
          <p:cNvPr id="31" name="Picture 30" descr="DSC_0624.jpg"/>
          <p:cNvPicPr>
            <a:picLocks noChangeAspect="1"/>
          </p:cNvPicPr>
          <p:nvPr/>
        </p:nvPicPr>
        <p:blipFill>
          <a:blip r:embed="rId6"/>
          <a:srcRect l="20780" t="9090" b="31345"/>
          <a:stretch>
            <a:fillRect/>
          </a:stretch>
        </p:blipFill>
        <p:spPr>
          <a:xfrm>
            <a:off x="1293" y="5234189"/>
            <a:ext cx="1434384" cy="1623811"/>
          </a:xfrm>
          <a:prstGeom prst="rect">
            <a:avLst/>
          </a:prstGeom>
          <a:ln w="12700">
            <a:solidFill>
              <a:srgbClr val="783D01"/>
            </a:solidFill>
          </a:ln>
        </p:spPr>
      </p:pic>
      <p:pic>
        <p:nvPicPr>
          <p:cNvPr id="33" name="Picture 32" descr="DSC_0629.jpg"/>
          <p:cNvPicPr>
            <a:picLocks noChangeAspect="1"/>
          </p:cNvPicPr>
          <p:nvPr/>
        </p:nvPicPr>
        <p:blipFill>
          <a:blip r:embed="rId7"/>
          <a:srcRect l="24557" b="38414"/>
          <a:stretch>
            <a:fillRect/>
          </a:stretch>
        </p:blipFill>
        <p:spPr>
          <a:xfrm>
            <a:off x="3042911" y="5234189"/>
            <a:ext cx="1321176" cy="1623811"/>
          </a:xfrm>
          <a:prstGeom prst="rect">
            <a:avLst/>
          </a:prstGeom>
          <a:ln w="12700">
            <a:solidFill>
              <a:srgbClr val="783D01"/>
            </a:solidFill>
          </a:ln>
        </p:spPr>
      </p:pic>
      <p:pic>
        <p:nvPicPr>
          <p:cNvPr id="36" name="Picture 35" descr="DSC_0640.jpg"/>
          <p:cNvPicPr>
            <a:picLocks noChangeAspect="1"/>
          </p:cNvPicPr>
          <p:nvPr/>
        </p:nvPicPr>
        <p:blipFill>
          <a:blip r:embed="rId8"/>
          <a:srcRect r="9730" b="42215"/>
          <a:stretch>
            <a:fillRect/>
          </a:stretch>
        </p:blipFill>
        <p:spPr>
          <a:xfrm>
            <a:off x="7460476" y="5234189"/>
            <a:ext cx="1684817" cy="1623811"/>
          </a:xfrm>
          <a:prstGeom prst="rect">
            <a:avLst/>
          </a:prstGeom>
          <a:ln w="12700">
            <a:solidFill>
              <a:srgbClr val="783D01"/>
            </a:solidFill>
          </a:ln>
        </p:spPr>
      </p:pic>
      <p:pic>
        <p:nvPicPr>
          <p:cNvPr id="37" name="Picture 36" descr="DSC_0650.jpg"/>
          <p:cNvPicPr>
            <a:picLocks noChangeAspect="1"/>
          </p:cNvPicPr>
          <p:nvPr/>
        </p:nvPicPr>
        <p:blipFill>
          <a:blip r:embed="rId9"/>
          <a:srcRect l="26301" r="21913" b="18999"/>
          <a:stretch>
            <a:fillRect/>
          </a:stretch>
        </p:blipFill>
        <p:spPr>
          <a:xfrm>
            <a:off x="1457782" y="5234189"/>
            <a:ext cx="1563024" cy="1623811"/>
          </a:xfrm>
          <a:prstGeom prst="rect">
            <a:avLst/>
          </a:prstGeom>
          <a:ln w="12700">
            <a:solidFill>
              <a:srgbClr val="783D01"/>
            </a:solidFill>
          </a:ln>
        </p:spPr>
      </p:pic>
      <p:pic>
        <p:nvPicPr>
          <p:cNvPr id="43" name="Picture 42" descr="African pattern 1.jpg"/>
          <p:cNvPicPr>
            <a:picLocks noChangeAspect="1"/>
          </p:cNvPicPr>
          <p:nvPr/>
        </p:nvPicPr>
        <p:blipFill>
          <a:blip r:embed="rId10"/>
          <a:stretch>
            <a:fillRect/>
          </a:stretch>
        </p:blipFill>
        <p:spPr>
          <a:xfrm>
            <a:off x="1293" y="-7817"/>
            <a:ext cx="9144000" cy="914400"/>
          </a:xfrm>
          <a:prstGeom prst="rect">
            <a:avLst/>
          </a:prstGeom>
        </p:spPr>
      </p:pic>
      <p:grpSp>
        <p:nvGrpSpPr>
          <p:cNvPr id="44" name="Group 43"/>
          <p:cNvGrpSpPr/>
          <p:nvPr/>
        </p:nvGrpSpPr>
        <p:grpSpPr>
          <a:xfrm>
            <a:off x="4138953" y="15043"/>
            <a:ext cx="868680" cy="868680"/>
            <a:chOff x="4331970" y="123397"/>
            <a:chExt cx="868680" cy="868680"/>
          </a:xfrm>
        </p:grpSpPr>
        <p:sp>
          <p:nvSpPr>
            <p:cNvPr id="45" name="Oval 44"/>
            <p:cNvSpPr>
              <a:spLocks noChangeAspect="1"/>
            </p:cNvSpPr>
            <p:nvPr/>
          </p:nvSpPr>
          <p:spPr>
            <a:xfrm>
              <a:off x="4331970" y="123397"/>
              <a:ext cx="868680" cy="868680"/>
            </a:xfrm>
            <a:prstGeom prst="ellipse">
              <a:avLst/>
            </a:prstGeom>
            <a:solidFill>
              <a:srgbClr val="F2F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descr="logo.tif"/>
            <p:cNvPicPr>
              <a:picLocks noChangeAspect="1"/>
            </p:cNvPicPr>
            <p:nvPr/>
          </p:nvPicPr>
          <p:blipFill>
            <a:blip r:embed="rId11"/>
            <a:stretch>
              <a:fillRect/>
            </a:stretch>
          </p:blipFill>
          <p:spPr>
            <a:xfrm>
              <a:off x="4331970" y="123397"/>
              <a:ext cx="868680" cy="868680"/>
            </a:xfrm>
            <a:prstGeom prst="rect">
              <a:avLst/>
            </a:prstGeom>
          </p:spPr>
        </p:pic>
      </p:gr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pic>
        <p:nvPicPr>
          <p:cNvPr id="5" name="Picture 4" descr="parchment.jpg"/>
          <p:cNvPicPr>
            <a:picLocks noChangeAspect="1"/>
          </p:cNvPicPr>
          <p:nvPr/>
        </p:nvPicPr>
        <p:blipFill>
          <a:blip r:embed="rId3"/>
          <a:stretch>
            <a:fillRect/>
          </a:stretch>
        </p:blipFill>
        <p:spPr>
          <a:xfrm>
            <a:off x="0" y="0"/>
            <a:ext cx="9144000" cy="6858000"/>
          </a:xfrm>
          <a:prstGeom prst="rect">
            <a:avLst/>
          </a:prstGeom>
        </p:spPr>
      </p:pic>
      <p:pic>
        <p:nvPicPr>
          <p:cNvPr id="6" name="Picture 5" descr="African pattern 1.jpg"/>
          <p:cNvPicPr>
            <a:picLocks noChangeAspect="1"/>
          </p:cNvPicPr>
          <p:nvPr/>
        </p:nvPicPr>
        <p:blipFill>
          <a:blip r:embed="rId4"/>
          <a:stretch>
            <a:fillRect/>
          </a:stretch>
        </p:blipFill>
        <p:spPr>
          <a:xfrm>
            <a:off x="0" y="4392"/>
            <a:ext cx="9144000" cy="649224"/>
          </a:xfrm>
          <a:prstGeom prst="rect">
            <a:avLst/>
          </a:prstGeom>
        </p:spPr>
      </p:pic>
      <p:sp>
        <p:nvSpPr>
          <p:cNvPr id="9" name="TextBox 8"/>
          <p:cNvSpPr txBox="1"/>
          <p:nvPr/>
        </p:nvSpPr>
        <p:spPr>
          <a:xfrm>
            <a:off x="1538185" y="701855"/>
            <a:ext cx="3159839" cy="461665"/>
          </a:xfrm>
          <a:prstGeom prst="rect">
            <a:avLst/>
          </a:prstGeom>
          <a:noFill/>
        </p:spPr>
        <p:txBody>
          <a:bodyPr wrap="none" rtlCol="0">
            <a:spAutoFit/>
          </a:bodyPr>
          <a:lstStyle/>
          <a:p>
            <a:r>
              <a:rPr lang="en-US" sz="2400" b="1" dirty="0" smtClean="0">
                <a:solidFill>
                  <a:srgbClr val="8A181B"/>
                </a:solidFill>
              </a:rPr>
              <a:t>A HEALTHY MOUTH</a:t>
            </a:r>
            <a:endParaRPr lang="en-US" sz="2400" b="1" dirty="0">
              <a:solidFill>
                <a:srgbClr val="8A181B"/>
              </a:solidFill>
            </a:endParaRPr>
          </a:p>
        </p:txBody>
      </p:sp>
      <p:sp>
        <p:nvSpPr>
          <p:cNvPr id="10" name="TextBox 9"/>
          <p:cNvSpPr txBox="1"/>
          <p:nvPr/>
        </p:nvSpPr>
        <p:spPr>
          <a:xfrm>
            <a:off x="374904" y="1163520"/>
            <a:ext cx="5486400" cy="523220"/>
          </a:xfrm>
          <a:prstGeom prst="rect">
            <a:avLst/>
          </a:prstGeom>
          <a:noFill/>
        </p:spPr>
        <p:txBody>
          <a:bodyPr wrap="none" rtlCol="0">
            <a:spAutoFit/>
          </a:bodyPr>
          <a:lstStyle/>
          <a:p>
            <a:r>
              <a:rPr lang="en-US" b="1" i="1" dirty="0" smtClean="0">
                <a:solidFill>
                  <a:srgbClr val="783D01"/>
                </a:solidFill>
              </a:rPr>
              <a:t>Lesson: </a:t>
            </a:r>
            <a:r>
              <a:rPr lang="en-US" b="1" dirty="0" smtClean="0">
                <a:solidFill>
                  <a:srgbClr val="783D01"/>
                </a:solidFill>
              </a:rPr>
              <a:t>Baby teeth are the first teeth.  They come in when the</a:t>
            </a:r>
          </a:p>
          <a:p>
            <a:r>
              <a:rPr lang="en-US" b="1" dirty="0" smtClean="0">
                <a:solidFill>
                  <a:srgbClr val="783D01"/>
                </a:solidFill>
              </a:rPr>
              <a:t>               baby is 6 months old and remain until 12 years of age.</a:t>
            </a:r>
            <a:endParaRPr lang="en-US" b="1" dirty="0">
              <a:solidFill>
                <a:srgbClr val="783D01"/>
              </a:solidFill>
            </a:endParaRPr>
          </a:p>
        </p:txBody>
      </p:sp>
      <p:sp>
        <p:nvSpPr>
          <p:cNvPr id="11" name="TextBox 10"/>
          <p:cNvSpPr txBox="1"/>
          <p:nvPr/>
        </p:nvSpPr>
        <p:spPr>
          <a:xfrm>
            <a:off x="374904" y="1798648"/>
            <a:ext cx="4637808" cy="307777"/>
          </a:xfrm>
          <a:prstGeom prst="rect">
            <a:avLst/>
          </a:prstGeom>
          <a:noFill/>
        </p:spPr>
        <p:txBody>
          <a:bodyPr wrap="none" rtlCol="0">
            <a:spAutoFit/>
          </a:bodyPr>
          <a:lstStyle/>
          <a:p>
            <a:r>
              <a:rPr lang="en-US" b="1" i="1" dirty="0" smtClean="0">
                <a:solidFill>
                  <a:srgbClr val="8A181B"/>
                </a:solidFill>
              </a:rPr>
              <a:t>Why are baby teeth important? They are required to:</a:t>
            </a:r>
            <a:endParaRPr lang="en-US" b="1" i="1" dirty="0">
              <a:solidFill>
                <a:srgbClr val="8A181B"/>
              </a:solidFill>
            </a:endParaRPr>
          </a:p>
        </p:txBody>
      </p:sp>
      <p:sp>
        <p:nvSpPr>
          <p:cNvPr id="12" name="TextBox 11"/>
          <p:cNvSpPr txBox="1"/>
          <p:nvPr/>
        </p:nvSpPr>
        <p:spPr>
          <a:xfrm>
            <a:off x="374904" y="2218333"/>
            <a:ext cx="3081293" cy="1384995"/>
          </a:xfrm>
          <a:prstGeom prst="rect">
            <a:avLst/>
          </a:prstGeom>
          <a:noFill/>
        </p:spPr>
        <p:txBody>
          <a:bodyPr wrap="none" rtlCol="0">
            <a:spAutoFit/>
          </a:bodyPr>
          <a:lstStyle/>
          <a:p>
            <a:pPr>
              <a:buClr>
                <a:srgbClr val="8A181B"/>
              </a:buClr>
              <a:buFont typeface="Wingdings" pitchFamily="2" charset="2"/>
              <a:buChar char="Ø"/>
            </a:pPr>
            <a:r>
              <a:rPr lang="en-US" b="1" dirty="0" smtClean="0"/>
              <a:t> </a:t>
            </a:r>
            <a:r>
              <a:rPr lang="en-US" b="1" dirty="0" smtClean="0">
                <a:solidFill>
                  <a:srgbClr val="783D01"/>
                </a:solidFill>
              </a:rPr>
              <a:t>Eat</a:t>
            </a:r>
          </a:p>
          <a:p>
            <a:pPr>
              <a:buClr>
                <a:srgbClr val="8A181B"/>
              </a:buClr>
              <a:buFont typeface="Wingdings" pitchFamily="2" charset="2"/>
              <a:buChar char="Ø"/>
            </a:pPr>
            <a:r>
              <a:rPr lang="en-US" b="1" dirty="0" smtClean="0">
                <a:solidFill>
                  <a:srgbClr val="783D01"/>
                </a:solidFill>
              </a:rPr>
              <a:t> Talk</a:t>
            </a:r>
          </a:p>
          <a:p>
            <a:pPr>
              <a:buClr>
                <a:srgbClr val="8A181B"/>
              </a:buClr>
              <a:buFont typeface="Wingdings" pitchFamily="2" charset="2"/>
              <a:buChar char="Ø"/>
            </a:pPr>
            <a:r>
              <a:rPr lang="en-US" b="1" dirty="0" smtClean="0">
                <a:solidFill>
                  <a:srgbClr val="783D01"/>
                </a:solidFill>
              </a:rPr>
              <a:t> Smile</a:t>
            </a:r>
          </a:p>
          <a:p>
            <a:pPr>
              <a:buClr>
                <a:srgbClr val="8A181B"/>
              </a:buClr>
              <a:buFont typeface="Wingdings" pitchFamily="2" charset="2"/>
              <a:buChar char="Ø"/>
            </a:pPr>
            <a:r>
              <a:rPr lang="en-US" b="1" dirty="0" smtClean="0">
                <a:solidFill>
                  <a:srgbClr val="783D01"/>
                </a:solidFill>
              </a:rPr>
              <a:t> Have good health</a:t>
            </a:r>
          </a:p>
          <a:p>
            <a:pPr>
              <a:buClr>
                <a:srgbClr val="8A181B"/>
              </a:buClr>
              <a:buFont typeface="Wingdings" pitchFamily="2" charset="2"/>
              <a:buChar char="Ø"/>
            </a:pPr>
            <a:r>
              <a:rPr lang="en-US" b="1" dirty="0" smtClean="0">
                <a:solidFill>
                  <a:srgbClr val="783D01"/>
                </a:solidFill>
              </a:rPr>
              <a:t> Save space for permanent teeth</a:t>
            </a:r>
          </a:p>
          <a:p>
            <a:pPr>
              <a:buClr>
                <a:srgbClr val="8A181B"/>
              </a:buClr>
              <a:buFont typeface="Wingdings" pitchFamily="2" charset="2"/>
              <a:buChar char="Ø"/>
            </a:pPr>
            <a:r>
              <a:rPr lang="en-US" b="1" dirty="0" smtClean="0">
                <a:solidFill>
                  <a:srgbClr val="783D01"/>
                </a:solidFill>
              </a:rPr>
              <a:t> Feel happy, beautiful and proud</a:t>
            </a:r>
            <a:endParaRPr lang="en-US" b="1" dirty="0">
              <a:solidFill>
                <a:srgbClr val="783D01"/>
              </a:solidFill>
            </a:endParaRPr>
          </a:p>
        </p:txBody>
      </p:sp>
      <p:sp>
        <p:nvSpPr>
          <p:cNvPr id="13" name="TextBox 12"/>
          <p:cNvSpPr txBox="1"/>
          <p:nvPr/>
        </p:nvSpPr>
        <p:spPr>
          <a:xfrm>
            <a:off x="374904" y="3715236"/>
            <a:ext cx="5486400" cy="523220"/>
          </a:xfrm>
          <a:prstGeom prst="rect">
            <a:avLst/>
          </a:prstGeom>
          <a:noFill/>
        </p:spPr>
        <p:txBody>
          <a:bodyPr wrap="square" rtlCol="0">
            <a:spAutoFit/>
          </a:bodyPr>
          <a:lstStyle/>
          <a:p>
            <a:r>
              <a:rPr lang="en-US" b="1" i="1" dirty="0" smtClean="0">
                <a:solidFill>
                  <a:srgbClr val="783D01"/>
                </a:solidFill>
              </a:rPr>
              <a:t>More Information: </a:t>
            </a:r>
            <a:r>
              <a:rPr lang="en-US" b="1" dirty="0" smtClean="0">
                <a:solidFill>
                  <a:srgbClr val="783D01"/>
                </a:solidFill>
              </a:rPr>
              <a:t>The mouth is the gateway to the body. It is important to keep it clean and healthy to protect your health.</a:t>
            </a:r>
            <a:endParaRPr lang="en-US" b="1" dirty="0">
              <a:solidFill>
                <a:srgbClr val="783D01"/>
              </a:solidFill>
            </a:endParaRPr>
          </a:p>
        </p:txBody>
      </p:sp>
      <p:sp>
        <p:nvSpPr>
          <p:cNvPr id="14" name="TextBox 13"/>
          <p:cNvSpPr txBox="1"/>
          <p:nvPr/>
        </p:nvSpPr>
        <p:spPr>
          <a:xfrm>
            <a:off x="374904" y="4350364"/>
            <a:ext cx="5486400" cy="530352"/>
          </a:xfrm>
          <a:prstGeom prst="rect">
            <a:avLst/>
          </a:prstGeom>
          <a:noFill/>
        </p:spPr>
        <p:txBody>
          <a:bodyPr wrap="square" rtlCol="0">
            <a:spAutoFit/>
          </a:bodyPr>
          <a:lstStyle/>
          <a:p>
            <a:r>
              <a:rPr lang="en-US" b="1" i="1" dirty="0" smtClean="0">
                <a:solidFill>
                  <a:srgbClr val="8A181B"/>
                </a:solidFill>
              </a:rPr>
              <a:t>If you don’t care for your oral health, it can cause the following diseases:</a:t>
            </a:r>
            <a:endParaRPr lang="en-US" b="1" i="1" dirty="0">
              <a:solidFill>
                <a:srgbClr val="8A181B"/>
              </a:solidFill>
            </a:endParaRPr>
          </a:p>
        </p:txBody>
      </p:sp>
      <p:sp>
        <p:nvSpPr>
          <p:cNvPr id="15" name="TextBox 14"/>
          <p:cNvSpPr txBox="1"/>
          <p:nvPr/>
        </p:nvSpPr>
        <p:spPr>
          <a:xfrm>
            <a:off x="374904" y="4992624"/>
            <a:ext cx="4546437" cy="1384995"/>
          </a:xfrm>
          <a:prstGeom prst="rect">
            <a:avLst/>
          </a:prstGeom>
          <a:noFill/>
        </p:spPr>
        <p:txBody>
          <a:bodyPr wrap="none" rtlCol="0">
            <a:spAutoFit/>
          </a:bodyPr>
          <a:lstStyle/>
          <a:p>
            <a:pPr>
              <a:buClr>
                <a:srgbClr val="8A181B"/>
              </a:buClr>
              <a:buFont typeface="Wingdings" pitchFamily="2" charset="2"/>
              <a:buChar char="Ø"/>
            </a:pPr>
            <a:r>
              <a:rPr lang="en-US" b="1" dirty="0" smtClean="0"/>
              <a:t> </a:t>
            </a:r>
            <a:r>
              <a:rPr lang="en-US" b="1" dirty="0" smtClean="0">
                <a:solidFill>
                  <a:srgbClr val="783D01"/>
                </a:solidFill>
              </a:rPr>
              <a:t>Infections in the mouth – tooth decay, abscesses</a:t>
            </a:r>
          </a:p>
          <a:p>
            <a:pPr>
              <a:buClr>
                <a:srgbClr val="8A181B"/>
              </a:buClr>
              <a:buFont typeface="Wingdings" pitchFamily="2" charset="2"/>
              <a:buChar char="Ø"/>
            </a:pPr>
            <a:r>
              <a:rPr lang="en-US" b="1" dirty="0" smtClean="0">
                <a:solidFill>
                  <a:srgbClr val="783D01"/>
                </a:solidFill>
              </a:rPr>
              <a:t> Malnutrition and poor growth</a:t>
            </a:r>
          </a:p>
          <a:p>
            <a:pPr>
              <a:buClr>
                <a:srgbClr val="8A181B"/>
              </a:buClr>
              <a:buFont typeface="Wingdings" pitchFamily="2" charset="2"/>
              <a:buChar char="Ø"/>
            </a:pPr>
            <a:r>
              <a:rPr lang="en-US" b="1" dirty="0" smtClean="0">
                <a:solidFill>
                  <a:srgbClr val="783D01"/>
                </a:solidFill>
              </a:rPr>
              <a:t> Diarrhea</a:t>
            </a:r>
          </a:p>
          <a:p>
            <a:pPr>
              <a:buClr>
                <a:srgbClr val="8A181B"/>
              </a:buClr>
              <a:buFont typeface="Wingdings" pitchFamily="2" charset="2"/>
              <a:buChar char="Ø"/>
            </a:pPr>
            <a:r>
              <a:rPr lang="en-US" b="1" dirty="0" smtClean="0">
                <a:solidFill>
                  <a:srgbClr val="783D01"/>
                </a:solidFill>
              </a:rPr>
              <a:t> Pneumonia</a:t>
            </a:r>
          </a:p>
          <a:p>
            <a:pPr>
              <a:buClr>
                <a:srgbClr val="8A181B"/>
              </a:buClr>
              <a:buFont typeface="Wingdings" pitchFamily="2" charset="2"/>
              <a:buChar char="Ø"/>
            </a:pPr>
            <a:r>
              <a:rPr lang="en-US" b="1" dirty="0" smtClean="0">
                <a:solidFill>
                  <a:srgbClr val="783D01"/>
                </a:solidFill>
              </a:rPr>
              <a:t> Heart disease</a:t>
            </a:r>
          </a:p>
          <a:p>
            <a:pPr>
              <a:buClr>
                <a:srgbClr val="8A181B"/>
              </a:buClr>
              <a:buFont typeface="Wingdings" pitchFamily="2" charset="2"/>
              <a:buChar char="Ø"/>
            </a:pPr>
            <a:r>
              <a:rPr lang="en-US" b="1" dirty="0" smtClean="0">
                <a:solidFill>
                  <a:srgbClr val="783D01"/>
                </a:solidFill>
              </a:rPr>
              <a:t> Rarely, death</a:t>
            </a:r>
            <a:endParaRPr lang="en-US" b="1" dirty="0"/>
          </a:p>
        </p:txBody>
      </p:sp>
      <p:sp>
        <p:nvSpPr>
          <p:cNvPr id="16" name="TextBox 15"/>
          <p:cNvSpPr txBox="1"/>
          <p:nvPr/>
        </p:nvSpPr>
        <p:spPr>
          <a:xfrm>
            <a:off x="6025896" y="722376"/>
            <a:ext cx="2935224" cy="5693866"/>
          </a:xfrm>
          <a:prstGeom prst="rect">
            <a:avLst/>
          </a:prstGeom>
          <a:noFill/>
          <a:ln w="15875" cmpd="dbl">
            <a:solidFill>
              <a:srgbClr val="8A181B"/>
            </a:solidFill>
          </a:ln>
        </p:spPr>
        <p:txBody>
          <a:bodyPr wrap="square" rtlCol="0">
            <a:spAutoFit/>
          </a:bodyPr>
          <a:lstStyle/>
          <a:p>
            <a:pPr algn="ctr"/>
            <a:r>
              <a:rPr lang="en-US" b="1" dirty="0" smtClean="0">
                <a:solidFill>
                  <a:srgbClr val="783D01"/>
                </a:solidFill>
              </a:rPr>
              <a:t>Activities:</a:t>
            </a:r>
          </a:p>
          <a:p>
            <a:endParaRPr lang="en-US" dirty="0" smtClean="0">
              <a:solidFill>
                <a:srgbClr val="783D01"/>
              </a:solidFill>
            </a:endParaRPr>
          </a:p>
          <a:p>
            <a:pPr marL="342900" indent="-342900">
              <a:buClr>
                <a:srgbClr val="783D01"/>
              </a:buClr>
              <a:buFont typeface="+mj-lt"/>
              <a:buAutoNum type="arabicPeriod"/>
            </a:pPr>
            <a:r>
              <a:rPr lang="en-US" dirty="0" smtClean="0">
                <a:solidFill>
                  <a:srgbClr val="783D01"/>
                </a:solidFill>
              </a:rPr>
              <a:t>Tell us about a person you know with good teeth and another person with dental problems.</a:t>
            </a:r>
            <a:br>
              <a:rPr lang="en-US" dirty="0" smtClean="0">
                <a:solidFill>
                  <a:srgbClr val="783D01"/>
                </a:solidFill>
              </a:rPr>
            </a:br>
            <a:endParaRPr lang="en-US" dirty="0" smtClean="0">
              <a:solidFill>
                <a:srgbClr val="783D01"/>
              </a:solidFill>
            </a:endParaRPr>
          </a:p>
          <a:p>
            <a:pPr marL="342900" indent="-342900">
              <a:buClr>
                <a:srgbClr val="783D01"/>
              </a:buClr>
              <a:buFont typeface="+mj-lt"/>
              <a:buAutoNum type="arabicPeriod"/>
            </a:pPr>
            <a:r>
              <a:rPr lang="en-US" dirty="0" smtClean="0">
                <a:solidFill>
                  <a:srgbClr val="783D01"/>
                </a:solidFill>
              </a:rPr>
              <a:t>Draw the smile you want.</a:t>
            </a:r>
            <a:br>
              <a:rPr lang="en-US" dirty="0" smtClean="0">
                <a:solidFill>
                  <a:srgbClr val="783D01"/>
                </a:solidFill>
              </a:rPr>
            </a:br>
            <a:endParaRPr lang="en-US" dirty="0" smtClean="0">
              <a:solidFill>
                <a:srgbClr val="783D01"/>
              </a:solidFill>
            </a:endParaRPr>
          </a:p>
          <a:p>
            <a:pPr marL="342900" indent="-342900">
              <a:buClr>
                <a:srgbClr val="783D01"/>
              </a:buClr>
              <a:buFont typeface="+mj-lt"/>
              <a:buAutoNum type="arabicPeriod"/>
            </a:pPr>
            <a:r>
              <a:rPr lang="en-US" b="1" i="1" dirty="0" smtClean="0">
                <a:solidFill>
                  <a:srgbClr val="783D01"/>
                </a:solidFill>
              </a:rPr>
              <a:t>Drama: </a:t>
            </a:r>
            <a:r>
              <a:rPr lang="en-US" i="1" dirty="0" smtClean="0">
                <a:solidFill>
                  <a:srgbClr val="783D01"/>
                </a:solidFill>
              </a:rPr>
              <a:t>“What happens when a decayed baby tooth falls out too early?”  </a:t>
            </a:r>
            <a:r>
              <a:rPr lang="en-US" dirty="0" smtClean="0">
                <a:solidFill>
                  <a:srgbClr val="783D01"/>
                </a:solidFill>
              </a:rPr>
              <a:t/>
            </a:r>
            <a:br>
              <a:rPr lang="en-US" dirty="0" smtClean="0">
                <a:solidFill>
                  <a:srgbClr val="783D01"/>
                </a:solidFill>
              </a:rPr>
            </a:br>
            <a:r>
              <a:rPr lang="en-US" dirty="0" smtClean="0">
                <a:solidFill>
                  <a:srgbClr val="783D01"/>
                </a:solidFill>
              </a:rPr>
              <a:t>4 children act as baby teeth and stand in front, and 4 children act as permanent teeth and stand in back.</a:t>
            </a:r>
            <a:br>
              <a:rPr lang="en-US" dirty="0" smtClean="0">
                <a:solidFill>
                  <a:srgbClr val="783D01"/>
                </a:solidFill>
              </a:rPr>
            </a:br>
            <a:r>
              <a:rPr lang="en-US" dirty="0" smtClean="0">
                <a:solidFill>
                  <a:srgbClr val="783D01"/>
                </a:solidFill>
              </a:rPr>
              <a:t>The 2 baby teeth in the middle have cavities and fall out too early, the 2 baby teeth next to them move in closer, and the 2 permanent teeth in back try to come forward. There is not enough space, so they enter crooked. What are the consequences of losing a tooth?</a:t>
            </a:r>
            <a:endParaRPr lang="en-US" dirty="0">
              <a:solidFill>
                <a:srgbClr val="783D01"/>
              </a:solidFill>
            </a:endParaRPr>
          </a:p>
        </p:txBody>
      </p:sp>
      <p:grpSp>
        <p:nvGrpSpPr>
          <p:cNvPr id="20" name="Group 19"/>
          <p:cNvGrpSpPr/>
          <p:nvPr/>
        </p:nvGrpSpPr>
        <p:grpSpPr>
          <a:xfrm>
            <a:off x="4261104" y="18108"/>
            <a:ext cx="621792" cy="621792"/>
            <a:chOff x="4529500" y="145944"/>
            <a:chExt cx="621792" cy="621792"/>
          </a:xfrm>
        </p:grpSpPr>
        <p:sp>
          <p:nvSpPr>
            <p:cNvPr id="18" name="Oval 17"/>
            <p:cNvSpPr>
              <a:spLocks noChangeAspect="1"/>
            </p:cNvSpPr>
            <p:nvPr/>
          </p:nvSpPr>
          <p:spPr>
            <a:xfrm>
              <a:off x="4529500" y="145944"/>
              <a:ext cx="621792" cy="621792"/>
            </a:xfrm>
            <a:prstGeom prst="ellipse">
              <a:avLst/>
            </a:prstGeom>
            <a:solidFill>
              <a:srgbClr val="F2F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logo.tif"/>
            <p:cNvPicPr>
              <a:picLocks noChangeAspect="1"/>
            </p:cNvPicPr>
            <p:nvPr/>
          </p:nvPicPr>
          <p:blipFill>
            <a:blip r:embed="rId5"/>
            <a:stretch>
              <a:fillRect/>
            </a:stretch>
          </p:blipFill>
          <p:spPr>
            <a:xfrm>
              <a:off x="4529500" y="145944"/>
              <a:ext cx="621792" cy="621792"/>
            </a:xfrm>
            <a:prstGeom prst="rect">
              <a:avLst/>
            </a:prstGeom>
          </p:spPr>
        </p:pic>
      </p:gr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 name="Picture 4" descr="parchment.jpg"/>
          <p:cNvPicPr>
            <a:picLocks noChangeAspect="1"/>
          </p:cNvPicPr>
          <p:nvPr/>
        </p:nvPicPr>
        <p:blipFill>
          <a:blip r:embed="rId3"/>
          <a:stretch>
            <a:fillRect/>
          </a:stretch>
        </p:blipFill>
        <p:spPr>
          <a:xfrm>
            <a:off x="0" y="0"/>
            <a:ext cx="9144000" cy="6858000"/>
          </a:xfrm>
          <a:prstGeom prst="rect">
            <a:avLst/>
          </a:prstGeom>
        </p:spPr>
      </p:pic>
      <p:pic>
        <p:nvPicPr>
          <p:cNvPr id="6" name="Picture 5" descr="African pattern 1.jpg"/>
          <p:cNvPicPr>
            <a:picLocks noChangeAspect="1"/>
          </p:cNvPicPr>
          <p:nvPr/>
        </p:nvPicPr>
        <p:blipFill>
          <a:blip r:embed="rId4"/>
          <a:stretch>
            <a:fillRect/>
          </a:stretch>
        </p:blipFill>
        <p:spPr>
          <a:xfrm>
            <a:off x="0" y="0"/>
            <a:ext cx="9144000" cy="649224"/>
          </a:xfrm>
          <a:prstGeom prst="rect">
            <a:avLst/>
          </a:prstGeom>
        </p:spPr>
      </p:pic>
      <p:sp>
        <p:nvSpPr>
          <p:cNvPr id="9" name="TextBox 8"/>
          <p:cNvSpPr txBox="1"/>
          <p:nvPr/>
        </p:nvSpPr>
        <p:spPr>
          <a:xfrm>
            <a:off x="2496753" y="701855"/>
            <a:ext cx="4150495" cy="584775"/>
          </a:xfrm>
          <a:prstGeom prst="rect">
            <a:avLst/>
          </a:prstGeom>
          <a:noFill/>
        </p:spPr>
        <p:txBody>
          <a:bodyPr wrap="none" rtlCol="0">
            <a:spAutoFit/>
          </a:bodyPr>
          <a:lstStyle/>
          <a:p>
            <a:r>
              <a:rPr lang="en-US" sz="3200" b="1" dirty="0" smtClean="0">
                <a:solidFill>
                  <a:srgbClr val="8A181B"/>
                </a:solidFill>
              </a:rPr>
              <a:t>A HEALTHY MOUTH</a:t>
            </a:r>
            <a:endParaRPr lang="en-US" sz="3200" b="1" dirty="0">
              <a:solidFill>
                <a:srgbClr val="8A181B"/>
              </a:solidFill>
            </a:endParaRPr>
          </a:p>
        </p:txBody>
      </p:sp>
      <p:pic>
        <p:nvPicPr>
          <p:cNvPr id="17" name="Picture 16" descr="DSC_0611-2.jpg"/>
          <p:cNvPicPr>
            <a:picLocks noChangeAspect="1"/>
          </p:cNvPicPr>
          <p:nvPr/>
        </p:nvPicPr>
        <p:blipFill>
          <a:blip r:embed="rId5"/>
          <a:srcRect l="9615" r="40385" b="16920"/>
          <a:stretch>
            <a:fillRect/>
          </a:stretch>
        </p:blipFill>
        <p:spPr>
          <a:xfrm>
            <a:off x="629322" y="1404968"/>
            <a:ext cx="2043953" cy="2255705"/>
          </a:xfrm>
          <a:prstGeom prst="rect">
            <a:avLst/>
          </a:prstGeom>
          <a:ln w="19050">
            <a:solidFill>
              <a:srgbClr val="783D01"/>
            </a:solidFill>
          </a:ln>
        </p:spPr>
      </p:pic>
      <p:pic>
        <p:nvPicPr>
          <p:cNvPr id="18" name="Picture 17" descr="DSC_0689.jpg"/>
          <p:cNvPicPr>
            <a:picLocks noChangeAspect="1"/>
          </p:cNvPicPr>
          <p:nvPr/>
        </p:nvPicPr>
        <p:blipFill>
          <a:blip r:embed="rId6"/>
          <a:srcRect t="5236" r="12729" b="17796"/>
          <a:stretch>
            <a:fillRect/>
          </a:stretch>
        </p:blipFill>
        <p:spPr>
          <a:xfrm>
            <a:off x="4886973" y="3154825"/>
            <a:ext cx="1958870" cy="2601130"/>
          </a:xfrm>
          <a:prstGeom prst="rect">
            <a:avLst/>
          </a:prstGeom>
          <a:ln w="19050">
            <a:solidFill>
              <a:srgbClr val="783D01"/>
            </a:solidFill>
          </a:ln>
        </p:spPr>
      </p:pic>
      <p:pic>
        <p:nvPicPr>
          <p:cNvPr id="19" name="Picture 18" descr="DSC_0698.jpg"/>
          <p:cNvPicPr>
            <a:picLocks noChangeAspect="1"/>
          </p:cNvPicPr>
          <p:nvPr/>
        </p:nvPicPr>
        <p:blipFill>
          <a:blip r:embed="rId7"/>
          <a:stretch>
            <a:fillRect/>
          </a:stretch>
        </p:blipFill>
        <p:spPr>
          <a:xfrm>
            <a:off x="6787062" y="4109425"/>
            <a:ext cx="1727616" cy="2601130"/>
          </a:xfrm>
          <a:prstGeom prst="rect">
            <a:avLst/>
          </a:prstGeom>
          <a:ln w="19050">
            <a:solidFill>
              <a:srgbClr val="783D01"/>
            </a:solidFill>
          </a:ln>
        </p:spPr>
      </p:pic>
      <p:pic>
        <p:nvPicPr>
          <p:cNvPr id="20" name="Picture 19" descr="DSC_0654.jpg"/>
          <p:cNvPicPr>
            <a:picLocks noChangeAspect="1"/>
          </p:cNvPicPr>
          <p:nvPr/>
        </p:nvPicPr>
        <p:blipFill>
          <a:blip r:embed="rId8"/>
          <a:srcRect t="15529" r="34915" b="31451"/>
          <a:stretch>
            <a:fillRect/>
          </a:stretch>
        </p:blipFill>
        <p:spPr>
          <a:xfrm>
            <a:off x="2614495" y="2014142"/>
            <a:ext cx="2272478" cy="2787214"/>
          </a:xfrm>
          <a:prstGeom prst="rect">
            <a:avLst/>
          </a:prstGeom>
          <a:ln w="19050">
            <a:solidFill>
              <a:srgbClr val="783D01"/>
            </a:solidFill>
          </a:ln>
        </p:spPr>
      </p:pic>
      <p:grpSp>
        <p:nvGrpSpPr>
          <p:cNvPr id="22" name="Group 21"/>
          <p:cNvGrpSpPr/>
          <p:nvPr/>
        </p:nvGrpSpPr>
        <p:grpSpPr>
          <a:xfrm>
            <a:off x="4261104" y="18108"/>
            <a:ext cx="621792" cy="621792"/>
            <a:chOff x="4529500" y="145944"/>
            <a:chExt cx="621792" cy="621792"/>
          </a:xfrm>
        </p:grpSpPr>
        <p:sp>
          <p:nvSpPr>
            <p:cNvPr id="23" name="Oval 22"/>
            <p:cNvSpPr>
              <a:spLocks noChangeAspect="1"/>
            </p:cNvSpPr>
            <p:nvPr/>
          </p:nvSpPr>
          <p:spPr>
            <a:xfrm>
              <a:off x="4529500" y="145944"/>
              <a:ext cx="621792" cy="621792"/>
            </a:xfrm>
            <a:prstGeom prst="ellipse">
              <a:avLst/>
            </a:prstGeom>
            <a:solidFill>
              <a:srgbClr val="F2F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logo.tif"/>
            <p:cNvPicPr>
              <a:picLocks noChangeAspect="1"/>
            </p:cNvPicPr>
            <p:nvPr/>
          </p:nvPicPr>
          <p:blipFill>
            <a:blip r:embed="rId9"/>
            <a:stretch>
              <a:fillRect/>
            </a:stretch>
          </p:blipFill>
          <p:spPr>
            <a:xfrm>
              <a:off x="4529500" y="145944"/>
              <a:ext cx="621792" cy="621792"/>
            </a:xfrm>
            <a:prstGeom prst="rect">
              <a:avLst/>
            </a:prstGeom>
          </p:spPr>
        </p:pic>
      </p:gr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 name="Picture 4" descr="parchment.jpg"/>
          <p:cNvPicPr>
            <a:picLocks noChangeAspect="1"/>
          </p:cNvPicPr>
          <p:nvPr/>
        </p:nvPicPr>
        <p:blipFill>
          <a:blip r:embed="rId3"/>
          <a:stretch>
            <a:fillRect/>
          </a:stretch>
        </p:blipFill>
        <p:spPr>
          <a:xfrm>
            <a:off x="0" y="0"/>
            <a:ext cx="9144000" cy="6858000"/>
          </a:xfrm>
          <a:prstGeom prst="rect">
            <a:avLst/>
          </a:prstGeom>
        </p:spPr>
      </p:pic>
      <p:pic>
        <p:nvPicPr>
          <p:cNvPr id="6" name="Picture 5" descr="African pattern 1.jpg"/>
          <p:cNvPicPr>
            <a:picLocks noChangeAspect="1"/>
          </p:cNvPicPr>
          <p:nvPr/>
        </p:nvPicPr>
        <p:blipFill>
          <a:blip r:embed="rId4"/>
          <a:stretch>
            <a:fillRect/>
          </a:stretch>
        </p:blipFill>
        <p:spPr>
          <a:xfrm>
            <a:off x="0" y="0"/>
            <a:ext cx="9144000" cy="649224"/>
          </a:xfrm>
          <a:prstGeom prst="rect">
            <a:avLst/>
          </a:prstGeom>
        </p:spPr>
      </p:pic>
      <p:sp>
        <p:nvSpPr>
          <p:cNvPr id="9" name="TextBox 8"/>
          <p:cNvSpPr txBox="1"/>
          <p:nvPr/>
        </p:nvSpPr>
        <p:spPr>
          <a:xfrm>
            <a:off x="1897756" y="701855"/>
            <a:ext cx="2424062" cy="461665"/>
          </a:xfrm>
          <a:prstGeom prst="rect">
            <a:avLst/>
          </a:prstGeom>
          <a:noFill/>
        </p:spPr>
        <p:txBody>
          <a:bodyPr wrap="none" rtlCol="0">
            <a:spAutoFit/>
          </a:bodyPr>
          <a:lstStyle/>
          <a:p>
            <a:r>
              <a:rPr lang="en-US" sz="2400" b="1" dirty="0" smtClean="0">
                <a:solidFill>
                  <a:srgbClr val="8A181B"/>
                </a:solidFill>
              </a:rPr>
              <a:t>TOOTH DECAY</a:t>
            </a:r>
            <a:endParaRPr lang="en-US" sz="2400" b="1" dirty="0">
              <a:solidFill>
                <a:srgbClr val="8A181B"/>
              </a:solidFill>
            </a:endParaRPr>
          </a:p>
        </p:txBody>
      </p:sp>
      <p:sp>
        <p:nvSpPr>
          <p:cNvPr id="10" name="TextBox 9"/>
          <p:cNvSpPr txBox="1"/>
          <p:nvPr/>
        </p:nvSpPr>
        <p:spPr>
          <a:xfrm>
            <a:off x="374904" y="1163520"/>
            <a:ext cx="5469767" cy="523220"/>
          </a:xfrm>
          <a:prstGeom prst="rect">
            <a:avLst/>
          </a:prstGeom>
          <a:noFill/>
        </p:spPr>
        <p:txBody>
          <a:bodyPr wrap="none" rtlCol="0">
            <a:spAutoFit/>
          </a:bodyPr>
          <a:lstStyle/>
          <a:p>
            <a:r>
              <a:rPr lang="en-US" b="1" i="1" dirty="0" smtClean="0">
                <a:solidFill>
                  <a:srgbClr val="783D01"/>
                </a:solidFill>
              </a:rPr>
              <a:t>Lesson: </a:t>
            </a:r>
            <a:r>
              <a:rPr lang="en-US" b="1" dirty="0" smtClean="0">
                <a:solidFill>
                  <a:srgbClr val="783D01"/>
                </a:solidFill>
              </a:rPr>
              <a:t>Tooth decay is the most common disease in children.</a:t>
            </a:r>
          </a:p>
          <a:p>
            <a:r>
              <a:rPr lang="en-US" b="1" dirty="0" smtClean="0">
                <a:solidFill>
                  <a:srgbClr val="783D01"/>
                </a:solidFill>
              </a:rPr>
              <a:t>                In the photos on the following page you see:</a:t>
            </a:r>
            <a:endParaRPr lang="en-US" b="1" dirty="0">
              <a:solidFill>
                <a:srgbClr val="783D01"/>
              </a:solidFill>
            </a:endParaRPr>
          </a:p>
        </p:txBody>
      </p:sp>
      <p:sp>
        <p:nvSpPr>
          <p:cNvPr id="12" name="TextBox 11"/>
          <p:cNvSpPr txBox="1"/>
          <p:nvPr/>
        </p:nvSpPr>
        <p:spPr>
          <a:xfrm>
            <a:off x="374904" y="1879796"/>
            <a:ext cx="5486400" cy="2893100"/>
          </a:xfrm>
          <a:prstGeom prst="rect">
            <a:avLst/>
          </a:prstGeom>
          <a:noFill/>
        </p:spPr>
        <p:txBody>
          <a:bodyPr wrap="square" rtlCol="0">
            <a:spAutoFit/>
          </a:bodyPr>
          <a:lstStyle/>
          <a:p>
            <a:pPr marL="342900" indent="-342900">
              <a:buClr>
                <a:srgbClr val="8A181B"/>
              </a:buClr>
              <a:buFont typeface="+mj-lt"/>
              <a:buAutoNum type="arabicPeriod"/>
            </a:pPr>
            <a:r>
              <a:rPr lang="en-US" b="1" dirty="0" smtClean="0">
                <a:solidFill>
                  <a:srgbClr val="783D01"/>
                </a:solidFill>
              </a:rPr>
              <a:t>Tooth decay begins as white spots on the teeth. The spots do not hurt and they can heal.</a:t>
            </a:r>
            <a:r>
              <a:rPr lang="en-US" b="1" dirty="0" smtClean="0"/>
              <a:t/>
            </a:r>
            <a:br>
              <a:rPr lang="en-US" b="1" dirty="0" smtClean="0"/>
            </a:br>
            <a:endParaRPr lang="en-US" b="1" dirty="0" smtClean="0"/>
          </a:p>
          <a:p>
            <a:pPr marL="342900" indent="-342900">
              <a:buClr>
                <a:srgbClr val="8A181B"/>
              </a:buClr>
              <a:buFont typeface="+mj-lt"/>
              <a:buAutoNum type="arabicPeriod"/>
            </a:pPr>
            <a:r>
              <a:rPr lang="en-US" b="1" dirty="0" smtClean="0">
                <a:solidFill>
                  <a:srgbClr val="783D01"/>
                </a:solidFill>
              </a:rPr>
              <a:t>Tooth decay can become worse as dark spots and holes (or cavities) in the teeth. Sometimes, the child may suffer from pain. The child needs dental treatment.</a:t>
            </a:r>
            <a:br>
              <a:rPr lang="en-US" b="1" dirty="0" smtClean="0">
                <a:solidFill>
                  <a:srgbClr val="783D01"/>
                </a:solidFill>
              </a:rPr>
            </a:br>
            <a:endParaRPr lang="en-US" b="1" dirty="0" smtClean="0">
              <a:solidFill>
                <a:srgbClr val="783D01"/>
              </a:solidFill>
            </a:endParaRPr>
          </a:p>
          <a:p>
            <a:pPr marL="342900" indent="-342900">
              <a:buClr>
                <a:srgbClr val="8A181B"/>
              </a:buClr>
              <a:buFont typeface="+mj-lt"/>
              <a:buAutoNum type="arabicPeriod"/>
            </a:pPr>
            <a:r>
              <a:rPr lang="en-US" b="1" dirty="0" smtClean="0">
                <a:solidFill>
                  <a:srgbClr val="783D01"/>
                </a:solidFill>
              </a:rPr>
              <a:t>If the child does not receive dental treatment, the tooth decay can become worse. The tooth can break and fall out. The infection enters the root of the tooth, the nerve and the bloodstream. The child can suffer from a lot of pain. It is difficult to eat, sleep, play and study. The child needs urgent dental treatment.</a:t>
            </a:r>
          </a:p>
        </p:txBody>
      </p:sp>
      <p:sp>
        <p:nvSpPr>
          <p:cNvPr id="13" name="TextBox 12"/>
          <p:cNvSpPr txBox="1"/>
          <p:nvPr/>
        </p:nvSpPr>
        <p:spPr>
          <a:xfrm>
            <a:off x="374904" y="4965952"/>
            <a:ext cx="5486400" cy="1384995"/>
          </a:xfrm>
          <a:prstGeom prst="rect">
            <a:avLst/>
          </a:prstGeom>
          <a:noFill/>
        </p:spPr>
        <p:txBody>
          <a:bodyPr wrap="square" rtlCol="0">
            <a:spAutoFit/>
          </a:bodyPr>
          <a:lstStyle/>
          <a:p>
            <a:r>
              <a:rPr lang="en-US" b="1" i="1" dirty="0" smtClean="0">
                <a:solidFill>
                  <a:srgbClr val="783D01"/>
                </a:solidFill>
              </a:rPr>
              <a:t>More Information: </a:t>
            </a:r>
            <a:r>
              <a:rPr lang="en-US" b="1" dirty="0" smtClean="0">
                <a:solidFill>
                  <a:srgbClr val="783D01"/>
                </a:solidFill>
              </a:rPr>
              <a:t>Tooth decay can begin when the baby teeth come into the mouth. Generally, tooth decay starts in the front teeth and molars, and then spreads to the other teeth. The infection can damage the permanent teeth and they may come in crooked. If you take care of baby teeth, you can prevent tooth decay, mouth pain and other health problems.</a:t>
            </a:r>
            <a:endParaRPr lang="en-US" b="1" dirty="0">
              <a:solidFill>
                <a:srgbClr val="783D01"/>
              </a:solidFill>
            </a:endParaRPr>
          </a:p>
        </p:txBody>
      </p:sp>
      <p:sp>
        <p:nvSpPr>
          <p:cNvPr id="16" name="TextBox 15"/>
          <p:cNvSpPr txBox="1"/>
          <p:nvPr/>
        </p:nvSpPr>
        <p:spPr>
          <a:xfrm>
            <a:off x="6030740" y="722376"/>
            <a:ext cx="2935224" cy="4185761"/>
          </a:xfrm>
          <a:prstGeom prst="rect">
            <a:avLst/>
          </a:prstGeom>
          <a:noFill/>
          <a:ln w="15875" cmpd="dbl">
            <a:solidFill>
              <a:srgbClr val="8A181B"/>
            </a:solidFill>
          </a:ln>
        </p:spPr>
        <p:txBody>
          <a:bodyPr wrap="square" rtlCol="0">
            <a:spAutoFit/>
          </a:bodyPr>
          <a:lstStyle/>
          <a:p>
            <a:pPr algn="ctr"/>
            <a:r>
              <a:rPr lang="en-US" b="1" dirty="0" smtClean="0">
                <a:solidFill>
                  <a:srgbClr val="783D01"/>
                </a:solidFill>
              </a:rPr>
              <a:t>Activity:</a:t>
            </a:r>
          </a:p>
          <a:p>
            <a:endParaRPr lang="en-US" dirty="0" smtClean="0">
              <a:solidFill>
                <a:srgbClr val="783D01"/>
              </a:solidFill>
            </a:endParaRPr>
          </a:p>
          <a:p>
            <a:r>
              <a:rPr lang="en-US" dirty="0" smtClean="0">
                <a:solidFill>
                  <a:srgbClr val="783D01"/>
                </a:solidFill>
              </a:rPr>
              <a:t>Demonstrate tooth decay with a boiled egg for each child.</a:t>
            </a:r>
          </a:p>
          <a:p>
            <a:endParaRPr lang="en-US" dirty="0" smtClean="0">
              <a:solidFill>
                <a:srgbClr val="783D01"/>
              </a:solidFill>
            </a:endParaRPr>
          </a:p>
          <a:p>
            <a:r>
              <a:rPr lang="en-US" dirty="0" smtClean="0">
                <a:solidFill>
                  <a:srgbClr val="783D01"/>
                </a:solidFill>
              </a:rPr>
              <a:t>The egg represents a tooth. The outside of the tooth is hard. With the pencil, draw a line and show that it is still hard. Strike the shell hard with the point of the pencil to make a hole – the cavity is starting. Make the hold bigger. The teacher puts a drop of ink in the hole – this represents the tooth decay. Then peel the egg, and cut the egg in half, showing that the yolk is like the pulp or inside of the tooth – Tooth decay has reached the pulp, and causes a lot of pain.</a:t>
            </a:r>
          </a:p>
        </p:txBody>
      </p:sp>
      <p:sp>
        <p:nvSpPr>
          <p:cNvPr id="17" name="Shape 67"/>
          <p:cNvSpPr>
            <a:spLocks noChangeAspect="1"/>
          </p:cNvSpPr>
          <p:nvPr/>
        </p:nvSpPr>
        <p:spPr>
          <a:xfrm>
            <a:off x="6030740" y="4929376"/>
            <a:ext cx="2935224" cy="922499"/>
          </a:xfrm>
          <a:prstGeom prst="rect">
            <a:avLst/>
          </a:prstGeom>
          <a:blipFill>
            <a:blip r:embed="rId5"/>
            <a:stretch>
              <a:fillRect/>
            </a:stretch>
          </a:blipFill>
        </p:spPr>
      </p:sp>
      <p:sp>
        <p:nvSpPr>
          <p:cNvPr id="18" name="Shape 68"/>
          <p:cNvSpPr>
            <a:spLocks noChangeAspect="1"/>
          </p:cNvSpPr>
          <p:nvPr/>
        </p:nvSpPr>
        <p:spPr>
          <a:xfrm>
            <a:off x="6030740" y="5892917"/>
            <a:ext cx="2935224" cy="915956"/>
          </a:xfrm>
          <a:prstGeom prst="rect">
            <a:avLst/>
          </a:prstGeom>
          <a:blipFill>
            <a:blip r:embed="rId6"/>
            <a:stretch>
              <a:fillRect/>
            </a:stretch>
          </a:blipFill>
        </p:spPr>
      </p:sp>
      <p:grpSp>
        <p:nvGrpSpPr>
          <p:cNvPr id="19" name="Group 18"/>
          <p:cNvGrpSpPr/>
          <p:nvPr/>
        </p:nvGrpSpPr>
        <p:grpSpPr>
          <a:xfrm>
            <a:off x="4261104" y="18108"/>
            <a:ext cx="621792" cy="621792"/>
            <a:chOff x="4529500" y="145944"/>
            <a:chExt cx="621792" cy="621792"/>
          </a:xfrm>
        </p:grpSpPr>
        <p:sp>
          <p:nvSpPr>
            <p:cNvPr id="20" name="Oval 19"/>
            <p:cNvSpPr>
              <a:spLocks noChangeAspect="1"/>
            </p:cNvSpPr>
            <p:nvPr/>
          </p:nvSpPr>
          <p:spPr>
            <a:xfrm>
              <a:off x="4529500" y="145944"/>
              <a:ext cx="621792" cy="621792"/>
            </a:xfrm>
            <a:prstGeom prst="ellipse">
              <a:avLst/>
            </a:prstGeom>
            <a:solidFill>
              <a:srgbClr val="F2F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tif"/>
            <p:cNvPicPr>
              <a:picLocks noChangeAspect="1"/>
            </p:cNvPicPr>
            <p:nvPr/>
          </p:nvPicPr>
          <p:blipFill>
            <a:blip r:embed="rId7"/>
            <a:stretch>
              <a:fillRect/>
            </a:stretch>
          </p:blipFill>
          <p:spPr>
            <a:xfrm>
              <a:off x="4529500" y="145944"/>
              <a:ext cx="621792" cy="621792"/>
            </a:xfrm>
            <a:prstGeom prst="rect">
              <a:avLst/>
            </a:prstGeom>
          </p:spPr>
        </p:pic>
      </p:gr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 name="Picture 4" descr="parchment.jpg"/>
          <p:cNvPicPr>
            <a:picLocks noChangeAspect="1"/>
          </p:cNvPicPr>
          <p:nvPr/>
        </p:nvPicPr>
        <p:blipFill>
          <a:blip r:embed="rId3"/>
          <a:stretch>
            <a:fillRect/>
          </a:stretch>
        </p:blipFill>
        <p:spPr>
          <a:xfrm>
            <a:off x="0" y="0"/>
            <a:ext cx="9144000" cy="6858000"/>
          </a:xfrm>
          <a:prstGeom prst="rect">
            <a:avLst/>
          </a:prstGeom>
        </p:spPr>
      </p:pic>
      <p:pic>
        <p:nvPicPr>
          <p:cNvPr id="6" name="Picture 5" descr="African pattern 1.jpg"/>
          <p:cNvPicPr>
            <a:picLocks noChangeAspect="1"/>
          </p:cNvPicPr>
          <p:nvPr/>
        </p:nvPicPr>
        <p:blipFill>
          <a:blip r:embed="rId4"/>
          <a:stretch>
            <a:fillRect/>
          </a:stretch>
        </p:blipFill>
        <p:spPr>
          <a:xfrm>
            <a:off x="0" y="0"/>
            <a:ext cx="9144000" cy="649224"/>
          </a:xfrm>
          <a:prstGeom prst="rect">
            <a:avLst/>
          </a:prstGeom>
        </p:spPr>
      </p:pic>
      <p:grpSp>
        <p:nvGrpSpPr>
          <p:cNvPr id="10" name="Group 9"/>
          <p:cNvGrpSpPr/>
          <p:nvPr/>
        </p:nvGrpSpPr>
        <p:grpSpPr>
          <a:xfrm>
            <a:off x="1033768" y="1302312"/>
            <a:ext cx="7076465" cy="5199619"/>
            <a:chOff x="1081480" y="1302312"/>
            <a:chExt cx="7076465" cy="5199619"/>
          </a:xfrm>
        </p:grpSpPr>
        <p:sp>
          <p:nvSpPr>
            <p:cNvPr id="4" name="Shape 74"/>
            <p:cNvSpPr/>
            <p:nvPr/>
          </p:nvSpPr>
          <p:spPr>
            <a:xfrm>
              <a:off x="4730360" y="3977800"/>
              <a:ext cx="3390058" cy="2524131"/>
            </a:xfrm>
            <a:prstGeom prst="rect">
              <a:avLst/>
            </a:prstGeom>
            <a:blipFill>
              <a:blip r:embed="rId5"/>
              <a:stretch>
                <a:fillRect/>
              </a:stretch>
            </a:blipFill>
            <a:ln w="15875">
              <a:solidFill>
                <a:srgbClr val="783D01"/>
              </a:solidFill>
            </a:ln>
          </p:spPr>
        </p:sp>
        <p:sp>
          <p:nvSpPr>
            <p:cNvPr id="7" name="Shape 75"/>
            <p:cNvSpPr/>
            <p:nvPr/>
          </p:nvSpPr>
          <p:spPr>
            <a:xfrm>
              <a:off x="4709895" y="1302312"/>
              <a:ext cx="3448050" cy="2543175"/>
            </a:xfrm>
            <a:prstGeom prst="rect">
              <a:avLst/>
            </a:prstGeom>
            <a:blipFill>
              <a:blip r:embed="rId6"/>
              <a:stretch>
                <a:fillRect/>
              </a:stretch>
            </a:blipFill>
            <a:ln w="15875">
              <a:solidFill>
                <a:srgbClr val="783D01"/>
              </a:solidFill>
            </a:ln>
          </p:spPr>
        </p:sp>
        <p:sp>
          <p:nvSpPr>
            <p:cNvPr id="8" name="Shape 76"/>
            <p:cNvSpPr/>
            <p:nvPr/>
          </p:nvSpPr>
          <p:spPr>
            <a:xfrm>
              <a:off x="1096591" y="1302312"/>
              <a:ext cx="3390058" cy="2543175"/>
            </a:xfrm>
            <a:prstGeom prst="rect">
              <a:avLst/>
            </a:prstGeom>
            <a:blipFill>
              <a:blip r:embed="rId7"/>
              <a:stretch>
                <a:fillRect/>
              </a:stretch>
            </a:blipFill>
            <a:ln w="15875">
              <a:solidFill>
                <a:srgbClr val="783D01"/>
              </a:solidFill>
            </a:ln>
          </p:spPr>
        </p:sp>
        <p:sp>
          <p:nvSpPr>
            <p:cNvPr id="9" name="Shape 79"/>
            <p:cNvSpPr/>
            <p:nvPr/>
          </p:nvSpPr>
          <p:spPr>
            <a:xfrm>
              <a:off x="1081480" y="3977800"/>
              <a:ext cx="3420280" cy="2524130"/>
            </a:xfrm>
            <a:prstGeom prst="rect">
              <a:avLst/>
            </a:prstGeom>
            <a:blipFill>
              <a:blip r:embed="rId8"/>
              <a:stretch>
                <a:fillRect/>
              </a:stretch>
            </a:blipFill>
            <a:ln w="15875">
              <a:solidFill>
                <a:srgbClr val="783D01"/>
              </a:solidFill>
            </a:ln>
          </p:spPr>
        </p:sp>
      </p:grpSp>
      <p:sp>
        <p:nvSpPr>
          <p:cNvPr id="11" name="TextBox 10"/>
          <p:cNvSpPr txBox="1"/>
          <p:nvPr/>
        </p:nvSpPr>
        <p:spPr>
          <a:xfrm>
            <a:off x="3359969" y="701855"/>
            <a:ext cx="2424062" cy="461665"/>
          </a:xfrm>
          <a:prstGeom prst="rect">
            <a:avLst/>
          </a:prstGeom>
          <a:noFill/>
        </p:spPr>
        <p:txBody>
          <a:bodyPr wrap="none" rtlCol="0">
            <a:spAutoFit/>
          </a:bodyPr>
          <a:lstStyle/>
          <a:p>
            <a:r>
              <a:rPr lang="en-US" sz="2400" b="1" dirty="0" smtClean="0">
                <a:solidFill>
                  <a:srgbClr val="8A181B"/>
                </a:solidFill>
              </a:rPr>
              <a:t>TOOTH DECAY</a:t>
            </a:r>
            <a:endParaRPr lang="en-US" sz="2400" b="1" dirty="0">
              <a:solidFill>
                <a:srgbClr val="8A181B"/>
              </a:solidFill>
            </a:endParaRPr>
          </a:p>
        </p:txBody>
      </p:sp>
      <p:grpSp>
        <p:nvGrpSpPr>
          <p:cNvPr id="12" name="Group 11"/>
          <p:cNvGrpSpPr/>
          <p:nvPr/>
        </p:nvGrpSpPr>
        <p:grpSpPr>
          <a:xfrm>
            <a:off x="4261104" y="18108"/>
            <a:ext cx="621792" cy="621792"/>
            <a:chOff x="4529500" y="145944"/>
            <a:chExt cx="621792" cy="621792"/>
          </a:xfrm>
        </p:grpSpPr>
        <p:sp>
          <p:nvSpPr>
            <p:cNvPr id="13" name="Oval 12"/>
            <p:cNvSpPr>
              <a:spLocks noChangeAspect="1"/>
            </p:cNvSpPr>
            <p:nvPr/>
          </p:nvSpPr>
          <p:spPr>
            <a:xfrm>
              <a:off x="4529500" y="145944"/>
              <a:ext cx="621792" cy="621792"/>
            </a:xfrm>
            <a:prstGeom prst="ellipse">
              <a:avLst/>
            </a:prstGeom>
            <a:solidFill>
              <a:srgbClr val="F2F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tif"/>
            <p:cNvPicPr>
              <a:picLocks noChangeAspect="1"/>
            </p:cNvPicPr>
            <p:nvPr/>
          </p:nvPicPr>
          <p:blipFill>
            <a:blip r:embed="rId9"/>
            <a:stretch>
              <a:fillRect/>
            </a:stretch>
          </p:blipFill>
          <p:spPr>
            <a:xfrm>
              <a:off x="4529500" y="145944"/>
              <a:ext cx="621792" cy="621792"/>
            </a:xfrm>
            <a:prstGeom prst="rect">
              <a:avLst/>
            </a:prstGeom>
          </p:spPr>
        </p:pic>
      </p:gr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 name="Picture 4" descr="parchment.jpg"/>
          <p:cNvPicPr>
            <a:picLocks noChangeAspect="1"/>
          </p:cNvPicPr>
          <p:nvPr/>
        </p:nvPicPr>
        <p:blipFill>
          <a:blip r:embed="rId3"/>
          <a:stretch>
            <a:fillRect/>
          </a:stretch>
        </p:blipFill>
        <p:spPr>
          <a:xfrm>
            <a:off x="0" y="0"/>
            <a:ext cx="9144000" cy="6858000"/>
          </a:xfrm>
          <a:prstGeom prst="rect">
            <a:avLst/>
          </a:prstGeom>
        </p:spPr>
      </p:pic>
      <p:pic>
        <p:nvPicPr>
          <p:cNvPr id="6" name="Picture 5" descr="African pattern 1.jpg"/>
          <p:cNvPicPr>
            <a:picLocks noChangeAspect="1"/>
          </p:cNvPicPr>
          <p:nvPr/>
        </p:nvPicPr>
        <p:blipFill>
          <a:blip r:embed="rId4"/>
          <a:stretch>
            <a:fillRect/>
          </a:stretch>
        </p:blipFill>
        <p:spPr>
          <a:xfrm>
            <a:off x="0" y="0"/>
            <a:ext cx="9144000" cy="649224"/>
          </a:xfrm>
          <a:prstGeom prst="rect">
            <a:avLst/>
          </a:prstGeom>
        </p:spPr>
      </p:pic>
      <p:sp>
        <p:nvSpPr>
          <p:cNvPr id="9" name="TextBox 8"/>
          <p:cNvSpPr txBox="1"/>
          <p:nvPr/>
        </p:nvSpPr>
        <p:spPr>
          <a:xfrm>
            <a:off x="692298" y="722376"/>
            <a:ext cx="4834978" cy="461665"/>
          </a:xfrm>
          <a:prstGeom prst="rect">
            <a:avLst/>
          </a:prstGeom>
          <a:noFill/>
        </p:spPr>
        <p:txBody>
          <a:bodyPr wrap="none" rtlCol="0">
            <a:spAutoFit/>
          </a:bodyPr>
          <a:lstStyle/>
          <a:p>
            <a:r>
              <a:rPr lang="en-US" sz="2400" b="1" dirty="0" smtClean="0">
                <a:solidFill>
                  <a:srgbClr val="8A181B"/>
                </a:solidFill>
              </a:rPr>
              <a:t>HOW TOOTH DECAY HAPPENS</a:t>
            </a:r>
            <a:endParaRPr lang="en-US" sz="2400" b="1" dirty="0">
              <a:solidFill>
                <a:srgbClr val="8A181B"/>
              </a:solidFill>
            </a:endParaRPr>
          </a:p>
        </p:txBody>
      </p:sp>
      <p:sp>
        <p:nvSpPr>
          <p:cNvPr id="10" name="TextBox 9"/>
          <p:cNvSpPr txBox="1"/>
          <p:nvPr/>
        </p:nvSpPr>
        <p:spPr>
          <a:xfrm>
            <a:off x="366587" y="1312254"/>
            <a:ext cx="5486400" cy="1815882"/>
          </a:xfrm>
          <a:prstGeom prst="rect">
            <a:avLst/>
          </a:prstGeom>
          <a:noFill/>
        </p:spPr>
        <p:txBody>
          <a:bodyPr wrap="square" rtlCol="0">
            <a:spAutoFit/>
          </a:bodyPr>
          <a:lstStyle/>
          <a:p>
            <a:r>
              <a:rPr lang="en-US" b="1" i="1" dirty="0" smtClean="0">
                <a:solidFill>
                  <a:srgbClr val="783D01"/>
                </a:solidFill>
              </a:rPr>
              <a:t>Lesson: </a:t>
            </a:r>
            <a:r>
              <a:rPr lang="en-US" b="1" dirty="0" smtClean="0">
                <a:solidFill>
                  <a:srgbClr val="783D01"/>
                </a:solidFill>
              </a:rPr>
              <a:t>There are bacteria in the mouth that we can’t see. The bacteria eat the sweet food and drinks that come into our mouth. If there are lots of sweets in the mouth, the bacteria have a party and produce acid – this is like a fire that attacks the teeth. Every time you eat something sweet, there is an acid attack that damages the teeth, little by little. Cavities begin as spots, then make dark holes in the teeth, and eventually you can lose your teeth.</a:t>
            </a:r>
            <a:endParaRPr lang="en-US" b="1" dirty="0">
              <a:solidFill>
                <a:srgbClr val="783D01"/>
              </a:solidFill>
            </a:endParaRPr>
          </a:p>
        </p:txBody>
      </p:sp>
      <p:sp>
        <p:nvSpPr>
          <p:cNvPr id="13" name="TextBox 12"/>
          <p:cNvSpPr txBox="1"/>
          <p:nvPr/>
        </p:nvSpPr>
        <p:spPr>
          <a:xfrm>
            <a:off x="358271" y="3256349"/>
            <a:ext cx="5486400" cy="954107"/>
          </a:xfrm>
          <a:prstGeom prst="rect">
            <a:avLst/>
          </a:prstGeom>
          <a:noFill/>
        </p:spPr>
        <p:txBody>
          <a:bodyPr wrap="square" rtlCol="0">
            <a:spAutoFit/>
          </a:bodyPr>
          <a:lstStyle/>
          <a:p>
            <a:r>
              <a:rPr lang="en-US" b="1" i="1" dirty="0" smtClean="0">
                <a:solidFill>
                  <a:srgbClr val="783D01"/>
                </a:solidFill>
              </a:rPr>
              <a:t>More Information: </a:t>
            </a:r>
            <a:r>
              <a:rPr lang="en-US" b="1" dirty="0" smtClean="0">
                <a:solidFill>
                  <a:srgbClr val="783D01"/>
                </a:solidFill>
              </a:rPr>
              <a:t>Where do the bacteria come from? Babies are born without the bacteria that cause tooth decay. The bacteria passes to the baby’s mouth from the mouth of adults and other children. How do we pass the bacteria?</a:t>
            </a:r>
            <a:endParaRPr lang="en-US" b="1" dirty="0">
              <a:solidFill>
                <a:srgbClr val="783D01"/>
              </a:solidFill>
            </a:endParaRPr>
          </a:p>
        </p:txBody>
      </p:sp>
      <p:sp>
        <p:nvSpPr>
          <p:cNvPr id="16" name="TextBox 15"/>
          <p:cNvSpPr txBox="1"/>
          <p:nvPr/>
        </p:nvSpPr>
        <p:spPr>
          <a:xfrm>
            <a:off x="6014610" y="722376"/>
            <a:ext cx="2935224" cy="3970318"/>
          </a:xfrm>
          <a:prstGeom prst="rect">
            <a:avLst/>
          </a:prstGeom>
          <a:noFill/>
          <a:ln w="15875" cmpd="dbl">
            <a:solidFill>
              <a:srgbClr val="8A181B"/>
            </a:solidFill>
          </a:ln>
        </p:spPr>
        <p:txBody>
          <a:bodyPr wrap="square" rtlCol="0">
            <a:spAutoFit/>
          </a:bodyPr>
          <a:lstStyle/>
          <a:p>
            <a:pPr algn="ctr"/>
            <a:r>
              <a:rPr lang="en-US" b="1" dirty="0" smtClean="0">
                <a:solidFill>
                  <a:srgbClr val="783D01"/>
                </a:solidFill>
              </a:rPr>
              <a:t>Activity:</a:t>
            </a:r>
          </a:p>
          <a:p>
            <a:endParaRPr lang="en-US" dirty="0" smtClean="0">
              <a:solidFill>
                <a:srgbClr val="783D01"/>
              </a:solidFill>
            </a:endParaRPr>
          </a:p>
          <a:p>
            <a:r>
              <a:rPr lang="en-US" dirty="0" smtClean="0">
                <a:solidFill>
                  <a:srgbClr val="783D01"/>
                </a:solidFill>
              </a:rPr>
              <a:t>Demonstrate how drinks can damage teeth.</a:t>
            </a:r>
          </a:p>
          <a:p>
            <a:endParaRPr lang="en-US" dirty="0" smtClean="0">
              <a:solidFill>
                <a:srgbClr val="783D01"/>
              </a:solidFill>
            </a:endParaRPr>
          </a:p>
          <a:p>
            <a:pPr>
              <a:buClr>
                <a:srgbClr val="8A181B"/>
              </a:buClr>
              <a:buFont typeface="Wingdings" pitchFamily="2" charset="2"/>
              <a:buChar char="Ø"/>
            </a:pPr>
            <a:r>
              <a:rPr lang="en-US" dirty="0" smtClean="0">
                <a:solidFill>
                  <a:srgbClr val="783D01"/>
                </a:solidFill>
              </a:rPr>
              <a:t> 5 boiled eggs, 5 glasses</a:t>
            </a:r>
            <a:br>
              <a:rPr lang="en-US" dirty="0" smtClean="0">
                <a:solidFill>
                  <a:srgbClr val="783D01"/>
                </a:solidFill>
              </a:rPr>
            </a:br>
            <a:endParaRPr lang="en-US" dirty="0" smtClean="0">
              <a:solidFill>
                <a:srgbClr val="783D01"/>
              </a:solidFill>
            </a:endParaRPr>
          </a:p>
          <a:p>
            <a:pPr>
              <a:buClr>
                <a:srgbClr val="8A181B"/>
              </a:buClr>
              <a:buFont typeface="Wingdings" pitchFamily="2" charset="2"/>
              <a:buChar char="Ø"/>
            </a:pPr>
            <a:r>
              <a:rPr lang="en-US" dirty="0" smtClean="0">
                <a:solidFill>
                  <a:srgbClr val="783D01"/>
                </a:solidFill>
              </a:rPr>
              <a:t> 1 glass with soda, 1 diet soda, 1 </a:t>
            </a:r>
            <a:br>
              <a:rPr lang="en-US" dirty="0" smtClean="0">
                <a:solidFill>
                  <a:srgbClr val="783D01"/>
                </a:solidFill>
              </a:rPr>
            </a:br>
            <a:r>
              <a:rPr lang="en-US" dirty="0" smtClean="0">
                <a:solidFill>
                  <a:srgbClr val="783D01"/>
                </a:solidFill>
              </a:rPr>
              <a:t>    with lemon juice, 1 with milk, </a:t>
            </a:r>
            <a:br>
              <a:rPr lang="en-US" dirty="0" smtClean="0">
                <a:solidFill>
                  <a:srgbClr val="783D01"/>
                </a:solidFill>
              </a:rPr>
            </a:br>
            <a:r>
              <a:rPr lang="en-US" dirty="0" smtClean="0">
                <a:solidFill>
                  <a:srgbClr val="783D01"/>
                </a:solidFill>
              </a:rPr>
              <a:t>    and 1 with water.</a:t>
            </a:r>
            <a:br>
              <a:rPr lang="en-US" dirty="0" smtClean="0">
                <a:solidFill>
                  <a:srgbClr val="783D01"/>
                </a:solidFill>
              </a:rPr>
            </a:br>
            <a:endParaRPr lang="en-US" dirty="0" smtClean="0">
              <a:solidFill>
                <a:srgbClr val="783D01"/>
              </a:solidFill>
            </a:endParaRPr>
          </a:p>
          <a:p>
            <a:pPr>
              <a:buClr>
                <a:srgbClr val="8A181B"/>
              </a:buClr>
            </a:pPr>
            <a:r>
              <a:rPr lang="en-US" dirty="0" smtClean="0">
                <a:solidFill>
                  <a:srgbClr val="783D01"/>
                </a:solidFill>
              </a:rPr>
              <a:t>Put an egg in each glass. Wait a few days and look at the shell. Take the egg out of the liquid, look at it and touch it. Both types of soda and lemon juice make the shell softer with less protection. The same happens with teeth.</a:t>
            </a:r>
          </a:p>
        </p:txBody>
      </p:sp>
      <p:sp>
        <p:nvSpPr>
          <p:cNvPr id="11" name="TextBox 10"/>
          <p:cNvSpPr txBox="1"/>
          <p:nvPr/>
        </p:nvSpPr>
        <p:spPr>
          <a:xfrm>
            <a:off x="358271" y="4338669"/>
            <a:ext cx="3684022" cy="1384995"/>
          </a:xfrm>
          <a:prstGeom prst="rect">
            <a:avLst/>
          </a:prstGeom>
          <a:noFill/>
        </p:spPr>
        <p:txBody>
          <a:bodyPr wrap="none" rtlCol="0">
            <a:spAutoFit/>
          </a:bodyPr>
          <a:lstStyle/>
          <a:p>
            <a:pPr>
              <a:buClr>
                <a:srgbClr val="8A181B"/>
              </a:buClr>
              <a:buFont typeface="Wingdings" pitchFamily="2" charset="2"/>
              <a:buChar char="Ø"/>
            </a:pPr>
            <a:r>
              <a:rPr lang="en-US" b="1" dirty="0" smtClean="0"/>
              <a:t> </a:t>
            </a:r>
            <a:r>
              <a:rPr lang="en-US" b="1" dirty="0" smtClean="0">
                <a:solidFill>
                  <a:srgbClr val="783D01"/>
                </a:solidFill>
              </a:rPr>
              <a:t>Sharing utensils, cups and straws</a:t>
            </a:r>
          </a:p>
          <a:p>
            <a:pPr>
              <a:buClr>
                <a:srgbClr val="8A181B"/>
              </a:buClr>
              <a:buFont typeface="Wingdings" pitchFamily="2" charset="2"/>
              <a:buChar char="Ø"/>
            </a:pPr>
            <a:r>
              <a:rPr lang="en-US" b="1" dirty="0" smtClean="0">
                <a:solidFill>
                  <a:srgbClr val="783D01"/>
                </a:solidFill>
              </a:rPr>
              <a:t> Sharing food and drinks</a:t>
            </a:r>
          </a:p>
          <a:p>
            <a:pPr>
              <a:buClr>
                <a:srgbClr val="8A181B"/>
              </a:buClr>
              <a:buFont typeface="Wingdings" pitchFamily="2" charset="2"/>
              <a:buChar char="Ø"/>
            </a:pPr>
            <a:r>
              <a:rPr lang="en-US" b="1" dirty="0" smtClean="0">
                <a:solidFill>
                  <a:srgbClr val="783D01"/>
                </a:solidFill>
              </a:rPr>
              <a:t> Tasting or pre-chewing food for a baby</a:t>
            </a:r>
          </a:p>
          <a:p>
            <a:pPr>
              <a:buClr>
                <a:srgbClr val="8A181B"/>
              </a:buClr>
              <a:buFont typeface="Wingdings" pitchFamily="2" charset="2"/>
              <a:buChar char="Ø"/>
            </a:pPr>
            <a:r>
              <a:rPr lang="en-US" b="1" dirty="0" smtClean="0">
                <a:solidFill>
                  <a:srgbClr val="783D01"/>
                </a:solidFill>
              </a:rPr>
              <a:t> Sharing a toothbrush</a:t>
            </a:r>
          </a:p>
          <a:p>
            <a:pPr>
              <a:buClr>
                <a:srgbClr val="8A181B"/>
              </a:buClr>
              <a:buFont typeface="Wingdings" pitchFamily="2" charset="2"/>
              <a:buChar char="Ø"/>
            </a:pPr>
            <a:r>
              <a:rPr lang="en-US" b="1" dirty="0" smtClean="0">
                <a:solidFill>
                  <a:srgbClr val="783D01"/>
                </a:solidFill>
              </a:rPr>
              <a:t> Cleaning a pacifier with saliva</a:t>
            </a:r>
          </a:p>
          <a:p>
            <a:pPr>
              <a:buClr>
                <a:srgbClr val="8A181B"/>
              </a:buClr>
              <a:buFont typeface="Wingdings" pitchFamily="2" charset="2"/>
              <a:buChar char="Ø"/>
            </a:pPr>
            <a:r>
              <a:rPr lang="en-US" b="1" dirty="0" smtClean="0">
                <a:solidFill>
                  <a:srgbClr val="783D01"/>
                </a:solidFill>
              </a:rPr>
              <a:t> Kissing the baby on the mouth</a:t>
            </a:r>
            <a:endParaRPr lang="en-US" b="1" dirty="0">
              <a:solidFill>
                <a:srgbClr val="783D01"/>
              </a:solidFill>
            </a:endParaRPr>
          </a:p>
        </p:txBody>
      </p:sp>
      <p:sp>
        <p:nvSpPr>
          <p:cNvPr id="14" name="TextBox 13"/>
          <p:cNvSpPr txBox="1"/>
          <p:nvPr/>
        </p:nvSpPr>
        <p:spPr>
          <a:xfrm>
            <a:off x="1267776" y="5851875"/>
            <a:ext cx="3684022" cy="523220"/>
          </a:xfrm>
          <a:prstGeom prst="rect">
            <a:avLst/>
          </a:prstGeom>
          <a:noFill/>
        </p:spPr>
        <p:txBody>
          <a:bodyPr wrap="square" rtlCol="0">
            <a:spAutoFit/>
          </a:bodyPr>
          <a:lstStyle/>
          <a:p>
            <a:pPr algn="ctr"/>
            <a:r>
              <a:rPr lang="en-US" b="1" i="1" dirty="0" smtClean="0">
                <a:solidFill>
                  <a:srgbClr val="783D01"/>
                </a:solidFill>
              </a:rPr>
              <a:t>Try not to spread bacteria and take care of the teeth to remove the bacteria.</a:t>
            </a:r>
            <a:endParaRPr lang="en-US" b="1" i="1" dirty="0">
              <a:solidFill>
                <a:srgbClr val="783D01"/>
              </a:solidFill>
            </a:endParaRPr>
          </a:p>
        </p:txBody>
      </p:sp>
      <p:sp>
        <p:nvSpPr>
          <p:cNvPr id="15" name="Shape 91"/>
          <p:cNvSpPr>
            <a:spLocks noChangeAspect="1"/>
          </p:cNvSpPr>
          <p:nvPr/>
        </p:nvSpPr>
        <p:spPr>
          <a:xfrm>
            <a:off x="6014610" y="4836096"/>
            <a:ext cx="2935224" cy="1595062"/>
          </a:xfrm>
          <a:prstGeom prst="rect">
            <a:avLst/>
          </a:prstGeom>
          <a:blipFill>
            <a:blip r:embed="rId5"/>
            <a:stretch>
              <a:fillRect/>
            </a:stretch>
          </a:blipFill>
          <a:ln>
            <a:solidFill>
              <a:srgbClr val="783D01"/>
            </a:solidFill>
          </a:ln>
        </p:spPr>
      </p:sp>
      <p:grpSp>
        <p:nvGrpSpPr>
          <p:cNvPr id="20" name="Group 19"/>
          <p:cNvGrpSpPr/>
          <p:nvPr/>
        </p:nvGrpSpPr>
        <p:grpSpPr>
          <a:xfrm>
            <a:off x="4261104" y="18108"/>
            <a:ext cx="621792" cy="621792"/>
            <a:chOff x="4529500" y="145944"/>
            <a:chExt cx="621792" cy="621792"/>
          </a:xfrm>
        </p:grpSpPr>
        <p:sp>
          <p:nvSpPr>
            <p:cNvPr id="21" name="Oval 20"/>
            <p:cNvSpPr>
              <a:spLocks noChangeAspect="1"/>
            </p:cNvSpPr>
            <p:nvPr/>
          </p:nvSpPr>
          <p:spPr>
            <a:xfrm>
              <a:off x="4529500" y="145944"/>
              <a:ext cx="621792" cy="621792"/>
            </a:xfrm>
            <a:prstGeom prst="ellipse">
              <a:avLst/>
            </a:prstGeom>
            <a:solidFill>
              <a:srgbClr val="F2F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logo.tif"/>
            <p:cNvPicPr>
              <a:picLocks noChangeAspect="1"/>
            </p:cNvPicPr>
            <p:nvPr/>
          </p:nvPicPr>
          <p:blipFill>
            <a:blip r:embed="rId6"/>
            <a:stretch>
              <a:fillRect/>
            </a:stretch>
          </p:blipFill>
          <p:spPr>
            <a:xfrm>
              <a:off x="4529500" y="145944"/>
              <a:ext cx="621792" cy="621792"/>
            </a:xfrm>
            <a:prstGeom prst="rect">
              <a:avLst/>
            </a:prstGeom>
          </p:spPr>
        </p:pic>
      </p:gr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 name="Picture 4" descr="parchment.jpg"/>
          <p:cNvPicPr>
            <a:picLocks noChangeAspect="1"/>
          </p:cNvPicPr>
          <p:nvPr/>
        </p:nvPicPr>
        <p:blipFill>
          <a:blip r:embed="rId3"/>
          <a:stretch>
            <a:fillRect/>
          </a:stretch>
        </p:blipFill>
        <p:spPr>
          <a:xfrm>
            <a:off x="0" y="0"/>
            <a:ext cx="9144000" cy="6858000"/>
          </a:xfrm>
          <a:prstGeom prst="rect">
            <a:avLst/>
          </a:prstGeom>
        </p:spPr>
      </p:pic>
      <p:pic>
        <p:nvPicPr>
          <p:cNvPr id="6" name="Picture 5" descr="African pattern 1.jpg"/>
          <p:cNvPicPr>
            <a:picLocks noChangeAspect="1"/>
          </p:cNvPicPr>
          <p:nvPr/>
        </p:nvPicPr>
        <p:blipFill>
          <a:blip r:embed="rId4"/>
          <a:stretch>
            <a:fillRect/>
          </a:stretch>
        </p:blipFill>
        <p:spPr>
          <a:xfrm>
            <a:off x="0" y="0"/>
            <a:ext cx="9144000" cy="649224"/>
          </a:xfrm>
          <a:prstGeom prst="rect">
            <a:avLst/>
          </a:prstGeom>
        </p:spPr>
      </p:pic>
      <p:sp>
        <p:nvSpPr>
          <p:cNvPr id="19" name="TextBox 18"/>
          <p:cNvSpPr txBox="1"/>
          <p:nvPr/>
        </p:nvSpPr>
        <p:spPr>
          <a:xfrm>
            <a:off x="1377857" y="665279"/>
            <a:ext cx="6388287" cy="584775"/>
          </a:xfrm>
          <a:prstGeom prst="rect">
            <a:avLst/>
          </a:prstGeom>
          <a:noFill/>
        </p:spPr>
        <p:txBody>
          <a:bodyPr wrap="none" rtlCol="0">
            <a:spAutoFit/>
          </a:bodyPr>
          <a:lstStyle/>
          <a:p>
            <a:r>
              <a:rPr lang="en-US" sz="3200" b="1" dirty="0" smtClean="0">
                <a:solidFill>
                  <a:srgbClr val="8A181B"/>
                </a:solidFill>
              </a:rPr>
              <a:t>HOW TOOTH DECAY HAPPENS</a:t>
            </a:r>
            <a:endParaRPr lang="en-US" sz="3200" b="1" dirty="0">
              <a:solidFill>
                <a:srgbClr val="8A181B"/>
              </a:solidFill>
            </a:endParaRPr>
          </a:p>
        </p:txBody>
      </p:sp>
      <p:grpSp>
        <p:nvGrpSpPr>
          <p:cNvPr id="35" name="Group 34"/>
          <p:cNvGrpSpPr/>
          <p:nvPr/>
        </p:nvGrpSpPr>
        <p:grpSpPr>
          <a:xfrm>
            <a:off x="635286" y="1560798"/>
            <a:ext cx="7873428" cy="5057843"/>
            <a:chOff x="397676" y="1560798"/>
            <a:chExt cx="7873428" cy="5057843"/>
          </a:xfrm>
        </p:grpSpPr>
        <p:sp>
          <p:nvSpPr>
            <p:cNvPr id="14" name="Shape 104"/>
            <p:cNvSpPr/>
            <p:nvPr/>
          </p:nvSpPr>
          <p:spPr>
            <a:xfrm>
              <a:off x="498950" y="4912156"/>
              <a:ext cx="2224425" cy="1706485"/>
            </a:xfrm>
            <a:prstGeom prst="rect">
              <a:avLst/>
            </a:prstGeom>
            <a:blipFill>
              <a:blip r:embed="rId5"/>
              <a:stretch>
                <a:fillRect/>
              </a:stretch>
            </a:blipFill>
          </p:spPr>
        </p:sp>
        <p:sp>
          <p:nvSpPr>
            <p:cNvPr id="15" name="Shape 105"/>
            <p:cNvSpPr/>
            <p:nvPr/>
          </p:nvSpPr>
          <p:spPr>
            <a:xfrm>
              <a:off x="397676" y="1713198"/>
              <a:ext cx="2455173" cy="1959066"/>
            </a:xfrm>
            <a:prstGeom prst="rect">
              <a:avLst/>
            </a:prstGeom>
            <a:blipFill>
              <a:blip r:embed="rId6"/>
              <a:stretch>
                <a:fillRect/>
              </a:stretch>
            </a:blipFill>
            <a:ln>
              <a:noFill/>
            </a:ln>
          </p:spPr>
        </p:sp>
        <p:sp>
          <p:nvSpPr>
            <p:cNvPr id="17" name="Shape 107"/>
            <p:cNvSpPr/>
            <p:nvPr/>
          </p:nvSpPr>
          <p:spPr>
            <a:xfrm>
              <a:off x="3950400" y="1560798"/>
              <a:ext cx="1859085" cy="1407757"/>
            </a:xfrm>
            <a:prstGeom prst="rect">
              <a:avLst/>
            </a:prstGeom>
            <a:blipFill>
              <a:blip r:embed="rId7"/>
              <a:stretch>
                <a:fillRect/>
              </a:stretch>
            </a:blipFill>
            <a:ln>
              <a:noFill/>
            </a:ln>
          </p:spPr>
        </p:sp>
        <p:sp>
          <p:nvSpPr>
            <p:cNvPr id="18" name="Shape 108"/>
            <p:cNvSpPr/>
            <p:nvPr/>
          </p:nvSpPr>
          <p:spPr>
            <a:xfrm>
              <a:off x="3950400" y="2968555"/>
              <a:ext cx="1859084" cy="1316256"/>
            </a:xfrm>
            <a:prstGeom prst="rect">
              <a:avLst/>
            </a:prstGeom>
            <a:blipFill>
              <a:blip r:embed="rId8"/>
              <a:stretch>
                <a:fillRect/>
              </a:stretch>
            </a:blipFill>
            <a:ln>
              <a:noFill/>
            </a:ln>
          </p:spPr>
        </p:sp>
        <p:sp>
          <p:nvSpPr>
            <p:cNvPr id="20" name="Right Arrow 19"/>
            <p:cNvSpPr/>
            <p:nvPr/>
          </p:nvSpPr>
          <p:spPr>
            <a:xfrm flipH="1">
              <a:off x="2903171" y="5513024"/>
              <a:ext cx="1000074" cy="50474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19168306" flipH="1">
              <a:off x="6557395" y="4836847"/>
              <a:ext cx="1000074" cy="50474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lus 22"/>
            <p:cNvSpPr/>
            <p:nvPr/>
          </p:nvSpPr>
          <p:spPr>
            <a:xfrm>
              <a:off x="2962617" y="2272670"/>
              <a:ext cx="878016" cy="840123"/>
            </a:xfrm>
            <a:prstGeom prst="mathPlu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FLAME.jpg"/>
            <p:cNvPicPr>
              <a:picLocks noChangeAspect="1"/>
            </p:cNvPicPr>
            <p:nvPr/>
          </p:nvPicPr>
          <p:blipFill>
            <a:blip r:embed="rId9"/>
            <a:stretch>
              <a:fillRect/>
            </a:stretch>
          </p:blipFill>
          <p:spPr>
            <a:xfrm>
              <a:off x="6992186" y="1670625"/>
              <a:ext cx="773958" cy="1341526"/>
            </a:xfrm>
            <a:prstGeom prst="rect">
              <a:avLst/>
            </a:prstGeom>
          </p:spPr>
        </p:pic>
        <p:pic>
          <p:nvPicPr>
            <p:cNvPr id="28" name="Picture 27" descr="FLAME.jpg"/>
            <p:cNvPicPr>
              <a:picLocks noChangeAspect="1"/>
            </p:cNvPicPr>
            <p:nvPr/>
          </p:nvPicPr>
          <p:blipFill>
            <a:blip r:embed="rId9"/>
            <a:stretch>
              <a:fillRect/>
            </a:stretch>
          </p:blipFill>
          <p:spPr>
            <a:xfrm>
              <a:off x="6513362" y="2855311"/>
              <a:ext cx="683473" cy="1184686"/>
            </a:xfrm>
            <a:prstGeom prst="rect">
              <a:avLst/>
            </a:prstGeom>
          </p:spPr>
        </p:pic>
        <p:pic>
          <p:nvPicPr>
            <p:cNvPr id="29" name="Picture 28" descr="FLAME.jpg"/>
            <p:cNvPicPr>
              <a:picLocks noChangeAspect="1"/>
            </p:cNvPicPr>
            <p:nvPr/>
          </p:nvPicPr>
          <p:blipFill>
            <a:blip r:embed="rId9"/>
            <a:stretch>
              <a:fillRect/>
            </a:stretch>
          </p:blipFill>
          <p:spPr>
            <a:xfrm>
              <a:off x="7601502" y="2855311"/>
              <a:ext cx="669602" cy="1160642"/>
            </a:xfrm>
            <a:prstGeom prst="rect">
              <a:avLst/>
            </a:prstGeom>
          </p:spPr>
        </p:pic>
        <p:sp>
          <p:nvSpPr>
            <p:cNvPr id="24" name="Equal 23"/>
            <p:cNvSpPr/>
            <p:nvPr/>
          </p:nvSpPr>
          <p:spPr>
            <a:xfrm>
              <a:off x="5809485" y="2272670"/>
              <a:ext cx="865635" cy="695885"/>
            </a:xfrm>
            <a:prstGeom prst="mathEqual">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Shape 104"/>
            <p:cNvSpPr/>
            <p:nvPr/>
          </p:nvSpPr>
          <p:spPr>
            <a:xfrm>
              <a:off x="4083040" y="4912156"/>
              <a:ext cx="2224425" cy="1706485"/>
            </a:xfrm>
            <a:prstGeom prst="rect">
              <a:avLst/>
            </a:prstGeom>
            <a:blipFill>
              <a:blip r:embed="rId5"/>
              <a:stretch>
                <a:fillRect/>
              </a:stretch>
            </a:blipFill>
          </p:spPr>
        </p:sp>
        <p:pic>
          <p:nvPicPr>
            <p:cNvPr id="33" name="Picture 32" descr="FLAME MOUTH.jpg"/>
            <p:cNvPicPr>
              <a:picLocks noChangeAspect="1"/>
            </p:cNvPicPr>
            <p:nvPr/>
          </p:nvPicPr>
          <p:blipFill>
            <a:blip r:embed="rId10"/>
            <a:stretch>
              <a:fillRect/>
            </a:stretch>
          </p:blipFill>
          <p:spPr>
            <a:xfrm>
              <a:off x="4650764" y="5212857"/>
              <a:ext cx="357980" cy="553242"/>
            </a:xfrm>
            <a:prstGeom prst="rect">
              <a:avLst/>
            </a:prstGeom>
          </p:spPr>
        </p:pic>
        <p:pic>
          <p:nvPicPr>
            <p:cNvPr id="34" name="Picture 33" descr="FLAME MOUTH.jpg"/>
            <p:cNvPicPr>
              <a:picLocks noChangeAspect="1"/>
            </p:cNvPicPr>
            <p:nvPr/>
          </p:nvPicPr>
          <p:blipFill>
            <a:blip r:embed="rId10"/>
            <a:stretch>
              <a:fillRect/>
            </a:stretch>
          </p:blipFill>
          <p:spPr>
            <a:xfrm>
              <a:off x="5291578" y="5641878"/>
              <a:ext cx="357980" cy="553242"/>
            </a:xfrm>
            <a:prstGeom prst="rect">
              <a:avLst/>
            </a:prstGeom>
          </p:spPr>
        </p:pic>
      </p:grpSp>
      <p:grpSp>
        <p:nvGrpSpPr>
          <p:cNvPr id="36" name="Group 35"/>
          <p:cNvGrpSpPr/>
          <p:nvPr/>
        </p:nvGrpSpPr>
        <p:grpSpPr>
          <a:xfrm>
            <a:off x="4261104" y="18108"/>
            <a:ext cx="621792" cy="621792"/>
            <a:chOff x="4529500" y="145944"/>
            <a:chExt cx="621792" cy="621792"/>
          </a:xfrm>
        </p:grpSpPr>
        <p:sp>
          <p:nvSpPr>
            <p:cNvPr id="37" name="Oval 36"/>
            <p:cNvSpPr>
              <a:spLocks noChangeAspect="1"/>
            </p:cNvSpPr>
            <p:nvPr/>
          </p:nvSpPr>
          <p:spPr>
            <a:xfrm>
              <a:off x="4529500" y="145944"/>
              <a:ext cx="621792" cy="621792"/>
            </a:xfrm>
            <a:prstGeom prst="ellipse">
              <a:avLst/>
            </a:prstGeom>
            <a:solidFill>
              <a:srgbClr val="F2F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logo.tif"/>
            <p:cNvPicPr>
              <a:picLocks noChangeAspect="1"/>
            </p:cNvPicPr>
            <p:nvPr/>
          </p:nvPicPr>
          <p:blipFill>
            <a:blip r:embed="rId11"/>
            <a:stretch>
              <a:fillRect/>
            </a:stretch>
          </p:blipFill>
          <p:spPr>
            <a:xfrm>
              <a:off x="4529500" y="145944"/>
              <a:ext cx="621792" cy="621792"/>
            </a:xfrm>
            <a:prstGeom prst="rect">
              <a:avLst/>
            </a:prstGeom>
          </p:spPr>
        </p:pic>
      </p:gr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 name="Picture 4" descr="parchment.jpg"/>
          <p:cNvPicPr>
            <a:picLocks noChangeAspect="1"/>
          </p:cNvPicPr>
          <p:nvPr/>
        </p:nvPicPr>
        <p:blipFill>
          <a:blip r:embed="rId3"/>
          <a:stretch>
            <a:fillRect/>
          </a:stretch>
        </p:blipFill>
        <p:spPr>
          <a:xfrm>
            <a:off x="0" y="0"/>
            <a:ext cx="9144000" cy="6858000"/>
          </a:xfrm>
          <a:prstGeom prst="rect">
            <a:avLst/>
          </a:prstGeom>
        </p:spPr>
      </p:pic>
      <p:pic>
        <p:nvPicPr>
          <p:cNvPr id="6" name="Picture 5" descr="African pattern 1.jpg"/>
          <p:cNvPicPr>
            <a:picLocks noChangeAspect="1"/>
          </p:cNvPicPr>
          <p:nvPr/>
        </p:nvPicPr>
        <p:blipFill>
          <a:blip r:embed="rId4"/>
          <a:stretch>
            <a:fillRect/>
          </a:stretch>
        </p:blipFill>
        <p:spPr>
          <a:xfrm>
            <a:off x="0" y="0"/>
            <a:ext cx="9144000" cy="649224"/>
          </a:xfrm>
          <a:prstGeom prst="rect">
            <a:avLst/>
          </a:prstGeom>
        </p:spPr>
      </p:pic>
      <p:sp>
        <p:nvSpPr>
          <p:cNvPr id="9" name="TextBox 8"/>
          <p:cNvSpPr txBox="1"/>
          <p:nvPr/>
        </p:nvSpPr>
        <p:spPr>
          <a:xfrm>
            <a:off x="374904" y="701855"/>
            <a:ext cx="5468164" cy="461665"/>
          </a:xfrm>
          <a:prstGeom prst="rect">
            <a:avLst/>
          </a:prstGeom>
          <a:noFill/>
        </p:spPr>
        <p:txBody>
          <a:bodyPr wrap="none" rtlCol="0">
            <a:spAutoFit/>
          </a:bodyPr>
          <a:lstStyle/>
          <a:p>
            <a:r>
              <a:rPr lang="en-US" sz="2400" b="1" dirty="0" smtClean="0">
                <a:solidFill>
                  <a:srgbClr val="8A181B"/>
                </a:solidFill>
              </a:rPr>
              <a:t>YOU CAN PREVENT TOOTH DECAY</a:t>
            </a:r>
            <a:endParaRPr lang="en-US" sz="2400" b="1" dirty="0">
              <a:solidFill>
                <a:srgbClr val="8A181B"/>
              </a:solidFill>
            </a:endParaRPr>
          </a:p>
        </p:txBody>
      </p:sp>
      <p:sp>
        <p:nvSpPr>
          <p:cNvPr id="10" name="TextBox 9"/>
          <p:cNvSpPr txBox="1"/>
          <p:nvPr/>
        </p:nvSpPr>
        <p:spPr>
          <a:xfrm>
            <a:off x="374904" y="1348210"/>
            <a:ext cx="5486400" cy="523220"/>
          </a:xfrm>
          <a:prstGeom prst="rect">
            <a:avLst/>
          </a:prstGeom>
          <a:noFill/>
        </p:spPr>
        <p:txBody>
          <a:bodyPr wrap="square" rtlCol="0">
            <a:spAutoFit/>
          </a:bodyPr>
          <a:lstStyle/>
          <a:p>
            <a:r>
              <a:rPr lang="en-US" b="1" i="1" dirty="0" smtClean="0">
                <a:solidFill>
                  <a:srgbClr val="783D01"/>
                </a:solidFill>
              </a:rPr>
              <a:t>Lesson: </a:t>
            </a:r>
            <a:r>
              <a:rPr lang="en-US" b="1" dirty="0" smtClean="0">
                <a:solidFill>
                  <a:srgbClr val="783D01"/>
                </a:solidFill>
              </a:rPr>
              <a:t>You can prevent tooth decay completely. Children do not have to suffer from cavities. You just have to do 3 things:</a:t>
            </a:r>
            <a:endParaRPr lang="en-US" b="1" dirty="0">
              <a:solidFill>
                <a:srgbClr val="783D01"/>
              </a:solidFill>
            </a:endParaRPr>
          </a:p>
        </p:txBody>
      </p:sp>
      <p:sp>
        <p:nvSpPr>
          <p:cNvPr id="12" name="TextBox 11"/>
          <p:cNvSpPr txBox="1"/>
          <p:nvPr/>
        </p:nvSpPr>
        <p:spPr>
          <a:xfrm>
            <a:off x="374904" y="2056120"/>
            <a:ext cx="5486400" cy="2893100"/>
          </a:xfrm>
          <a:prstGeom prst="rect">
            <a:avLst/>
          </a:prstGeom>
          <a:noFill/>
        </p:spPr>
        <p:txBody>
          <a:bodyPr wrap="square" rtlCol="0">
            <a:spAutoFit/>
          </a:bodyPr>
          <a:lstStyle/>
          <a:p>
            <a:pPr marL="342900" indent="-342900">
              <a:buClr>
                <a:srgbClr val="8A181B"/>
              </a:buClr>
              <a:buFont typeface="+mj-lt"/>
              <a:buAutoNum type="arabicPeriod"/>
            </a:pPr>
            <a:r>
              <a:rPr lang="en-US" b="1" i="1" dirty="0" smtClean="0">
                <a:solidFill>
                  <a:srgbClr val="8A181B"/>
                </a:solidFill>
              </a:rPr>
              <a:t>Good Nutrition: </a:t>
            </a:r>
            <a:r>
              <a:rPr lang="en-US" b="1" dirty="0" smtClean="0">
                <a:solidFill>
                  <a:srgbClr val="783D01"/>
                </a:solidFill>
              </a:rPr>
              <a:t>Children need healthy natural food to grow strong and healthy. Our ancestors knew that the good food was the traditional food that they planted and cooked. Now many foods and drinks are sold in stores that have sugar and artificial chemicals – they are not healthy for children.</a:t>
            </a:r>
            <a:br>
              <a:rPr lang="en-US" b="1" dirty="0" smtClean="0">
                <a:solidFill>
                  <a:srgbClr val="783D01"/>
                </a:solidFill>
              </a:rPr>
            </a:br>
            <a:endParaRPr lang="en-US" b="1" dirty="0" smtClean="0">
              <a:solidFill>
                <a:srgbClr val="783D01"/>
              </a:solidFill>
            </a:endParaRPr>
          </a:p>
          <a:p>
            <a:pPr marL="342900" indent="-342900">
              <a:buClr>
                <a:srgbClr val="8A181B"/>
              </a:buClr>
              <a:buFont typeface="+mj-lt"/>
              <a:buAutoNum type="arabicPeriod"/>
            </a:pPr>
            <a:r>
              <a:rPr lang="en-US" b="1" i="1" dirty="0" smtClean="0">
                <a:solidFill>
                  <a:srgbClr val="8A181B"/>
                </a:solidFill>
              </a:rPr>
              <a:t>Tooth Brushing: </a:t>
            </a:r>
            <a:r>
              <a:rPr lang="en-US" b="1" dirty="0" smtClean="0">
                <a:solidFill>
                  <a:srgbClr val="783D01"/>
                </a:solidFill>
              </a:rPr>
              <a:t>Even though you cannot see the bacteria that cause tooth decay, you can remove them by brushing your teeth every day.</a:t>
            </a:r>
            <a:br>
              <a:rPr lang="en-US" b="1" dirty="0" smtClean="0">
                <a:solidFill>
                  <a:srgbClr val="783D01"/>
                </a:solidFill>
              </a:rPr>
            </a:br>
            <a:endParaRPr lang="en-US" b="1" dirty="0" smtClean="0">
              <a:solidFill>
                <a:srgbClr val="783D01"/>
              </a:solidFill>
            </a:endParaRPr>
          </a:p>
          <a:p>
            <a:pPr marL="342900" indent="-342900">
              <a:buClr>
                <a:srgbClr val="8A181B"/>
              </a:buClr>
              <a:buFont typeface="+mj-lt"/>
              <a:buAutoNum type="arabicPeriod"/>
            </a:pPr>
            <a:r>
              <a:rPr lang="en-US" b="1" i="1" dirty="0" smtClean="0">
                <a:solidFill>
                  <a:srgbClr val="8A181B"/>
                </a:solidFill>
              </a:rPr>
              <a:t>Dental Treatment: </a:t>
            </a:r>
            <a:r>
              <a:rPr lang="en-US" b="1" dirty="0" smtClean="0">
                <a:solidFill>
                  <a:srgbClr val="783D01"/>
                </a:solidFill>
              </a:rPr>
              <a:t>Your dentist can check your teeth and apply fluoride varnish and sealants to protect the teeth.</a:t>
            </a:r>
          </a:p>
        </p:txBody>
      </p:sp>
      <p:sp>
        <p:nvSpPr>
          <p:cNvPr id="13" name="TextBox 12"/>
          <p:cNvSpPr txBox="1"/>
          <p:nvPr/>
        </p:nvSpPr>
        <p:spPr>
          <a:xfrm>
            <a:off x="374904" y="5133910"/>
            <a:ext cx="5486400" cy="954107"/>
          </a:xfrm>
          <a:prstGeom prst="rect">
            <a:avLst/>
          </a:prstGeom>
          <a:noFill/>
        </p:spPr>
        <p:txBody>
          <a:bodyPr wrap="square" rtlCol="0">
            <a:spAutoFit/>
          </a:bodyPr>
          <a:lstStyle/>
          <a:p>
            <a:r>
              <a:rPr lang="en-US" b="1" i="1" dirty="0" smtClean="0">
                <a:solidFill>
                  <a:srgbClr val="783D01"/>
                </a:solidFill>
              </a:rPr>
              <a:t>More Information: </a:t>
            </a:r>
            <a:r>
              <a:rPr lang="en-US" b="1" dirty="0" smtClean="0">
                <a:solidFill>
                  <a:srgbClr val="783D01"/>
                </a:solidFill>
              </a:rPr>
              <a:t>In recent decades, the big change in nutrition has caused epidemics of tooth decay, obesity, cardiovascular diseases and diabetes. Good nutrition can help prevent all of these diseases.</a:t>
            </a:r>
            <a:endParaRPr lang="en-US" b="1" dirty="0">
              <a:solidFill>
                <a:srgbClr val="783D01"/>
              </a:solidFill>
            </a:endParaRPr>
          </a:p>
        </p:txBody>
      </p:sp>
      <p:sp>
        <p:nvSpPr>
          <p:cNvPr id="16" name="TextBox 15"/>
          <p:cNvSpPr txBox="1"/>
          <p:nvPr/>
        </p:nvSpPr>
        <p:spPr>
          <a:xfrm>
            <a:off x="6030740" y="910678"/>
            <a:ext cx="2935224" cy="4832092"/>
          </a:xfrm>
          <a:prstGeom prst="rect">
            <a:avLst/>
          </a:prstGeom>
          <a:noFill/>
          <a:ln w="15875" cmpd="dbl">
            <a:solidFill>
              <a:srgbClr val="8A181B"/>
            </a:solidFill>
          </a:ln>
        </p:spPr>
        <p:txBody>
          <a:bodyPr wrap="square" rtlCol="0">
            <a:spAutoFit/>
          </a:bodyPr>
          <a:lstStyle/>
          <a:p>
            <a:pPr algn="ctr"/>
            <a:r>
              <a:rPr lang="en-US" b="1" dirty="0" smtClean="0">
                <a:solidFill>
                  <a:srgbClr val="783D01"/>
                </a:solidFill>
              </a:rPr>
              <a:t>Activities:</a:t>
            </a:r>
          </a:p>
          <a:p>
            <a:endParaRPr lang="en-US" dirty="0" smtClean="0">
              <a:solidFill>
                <a:srgbClr val="783D01"/>
              </a:solidFill>
            </a:endParaRPr>
          </a:p>
          <a:p>
            <a:r>
              <a:rPr lang="en-US" dirty="0" smtClean="0">
                <a:solidFill>
                  <a:srgbClr val="783D01"/>
                </a:solidFill>
              </a:rPr>
              <a:t>1</a:t>
            </a:r>
            <a:r>
              <a:rPr lang="en-US" b="1" dirty="0" smtClean="0">
                <a:solidFill>
                  <a:srgbClr val="783D01"/>
                </a:solidFill>
              </a:rPr>
              <a:t>. Ask your grandparents: </a:t>
            </a:r>
          </a:p>
          <a:p>
            <a:endParaRPr lang="en-US" dirty="0" smtClean="0">
              <a:solidFill>
                <a:srgbClr val="783D01"/>
              </a:solidFill>
            </a:endParaRPr>
          </a:p>
          <a:p>
            <a:pPr>
              <a:buClr>
                <a:srgbClr val="8A181B"/>
              </a:buClr>
              <a:buFont typeface="Wingdings" pitchFamily="2" charset="2"/>
              <a:buChar char="Ø"/>
            </a:pPr>
            <a:r>
              <a:rPr lang="en-US" dirty="0" smtClean="0">
                <a:solidFill>
                  <a:srgbClr val="783D01"/>
                </a:solidFill>
              </a:rPr>
              <a:t> What did they what when they </a:t>
            </a:r>
            <a:br>
              <a:rPr lang="en-US" dirty="0" smtClean="0">
                <a:solidFill>
                  <a:srgbClr val="783D01"/>
                </a:solidFill>
              </a:rPr>
            </a:br>
            <a:r>
              <a:rPr lang="en-US" dirty="0" smtClean="0">
                <a:solidFill>
                  <a:srgbClr val="783D01"/>
                </a:solidFill>
              </a:rPr>
              <a:t>    were children?</a:t>
            </a:r>
          </a:p>
          <a:p>
            <a:pPr>
              <a:buClr>
                <a:srgbClr val="8A181B"/>
              </a:buClr>
              <a:buFont typeface="Wingdings" pitchFamily="2" charset="2"/>
              <a:buChar char="Ø"/>
            </a:pPr>
            <a:r>
              <a:rPr lang="en-US" dirty="0" smtClean="0">
                <a:solidFill>
                  <a:srgbClr val="783D01"/>
                </a:solidFill>
              </a:rPr>
              <a:t> How did they get their daily </a:t>
            </a:r>
            <a:br>
              <a:rPr lang="en-US" dirty="0" smtClean="0">
                <a:solidFill>
                  <a:srgbClr val="783D01"/>
                </a:solidFill>
              </a:rPr>
            </a:br>
            <a:r>
              <a:rPr lang="en-US" dirty="0" smtClean="0">
                <a:solidFill>
                  <a:srgbClr val="783D01"/>
                </a:solidFill>
              </a:rPr>
              <a:t>    food?</a:t>
            </a:r>
          </a:p>
          <a:p>
            <a:pPr>
              <a:buClr>
                <a:srgbClr val="8A181B"/>
              </a:buClr>
              <a:buFont typeface="Wingdings" pitchFamily="2" charset="2"/>
              <a:buChar char="Ø"/>
            </a:pPr>
            <a:r>
              <a:rPr lang="en-US" dirty="0" smtClean="0">
                <a:solidFill>
                  <a:srgbClr val="783D01"/>
                </a:solidFill>
              </a:rPr>
              <a:t>What were their favorite snacks?</a:t>
            </a:r>
          </a:p>
          <a:p>
            <a:pPr>
              <a:buClr>
                <a:srgbClr val="8A181B"/>
              </a:buClr>
              <a:buFont typeface="Wingdings" pitchFamily="2" charset="2"/>
              <a:buChar char="Ø"/>
            </a:pPr>
            <a:r>
              <a:rPr lang="en-US" dirty="0" smtClean="0">
                <a:solidFill>
                  <a:srgbClr val="783D01"/>
                </a:solidFill>
              </a:rPr>
              <a:t>What did they drink?</a:t>
            </a:r>
          </a:p>
          <a:p>
            <a:pPr>
              <a:buClr>
                <a:srgbClr val="8A181B"/>
              </a:buClr>
              <a:buFont typeface="Wingdings" pitchFamily="2" charset="2"/>
              <a:buChar char="Ø"/>
            </a:pPr>
            <a:endParaRPr lang="en-US" dirty="0" smtClean="0">
              <a:solidFill>
                <a:srgbClr val="783D01"/>
              </a:solidFill>
            </a:endParaRPr>
          </a:p>
          <a:p>
            <a:pPr>
              <a:buClr>
                <a:srgbClr val="8A181B"/>
              </a:buClr>
            </a:pPr>
            <a:r>
              <a:rPr lang="en-US" dirty="0" smtClean="0">
                <a:solidFill>
                  <a:srgbClr val="783D01"/>
                </a:solidFill>
              </a:rPr>
              <a:t>2. </a:t>
            </a:r>
            <a:r>
              <a:rPr lang="en-US" b="1" dirty="0" smtClean="0">
                <a:solidFill>
                  <a:srgbClr val="783D01"/>
                </a:solidFill>
              </a:rPr>
              <a:t>Ask your parents the same </a:t>
            </a:r>
            <a:br>
              <a:rPr lang="en-US" b="1" dirty="0" smtClean="0">
                <a:solidFill>
                  <a:srgbClr val="783D01"/>
                </a:solidFill>
              </a:rPr>
            </a:br>
            <a:r>
              <a:rPr lang="en-US" b="1" dirty="0" smtClean="0">
                <a:solidFill>
                  <a:srgbClr val="783D01"/>
                </a:solidFill>
              </a:rPr>
              <a:t>    questions</a:t>
            </a:r>
            <a:r>
              <a:rPr lang="en-US" dirty="0" smtClean="0">
                <a:solidFill>
                  <a:srgbClr val="783D01"/>
                </a:solidFill>
              </a:rPr>
              <a:t>.</a:t>
            </a:r>
          </a:p>
          <a:p>
            <a:pPr>
              <a:buClr>
                <a:srgbClr val="8A181B"/>
              </a:buClr>
            </a:pPr>
            <a:endParaRPr lang="en-US" dirty="0" smtClean="0">
              <a:solidFill>
                <a:srgbClr val="783D01"/>
              </a:solidFill>
            </a:endParaRPr>
          </a:p>
          <a:p>
            <a:pPr>
              <a:buClr>
                <a:srgbClr val="8A181B"/>
              </a:buClr>
            </a:pPr>
            <a:r>
              <a:rPr lang="en-US" dirty="0" smtClean="0">
                <a:solidFill>
                  <a:srgbClr val="783D01"/>
                </a:solidFill>
              </a:rPr>
              <a:t>3. </a:t>
            </a:r>
            <a:r>
              <a:rPr lang="en-US" b="1" dirty="0" smtClean="0">
                <a:solidFill>
                  <a:srgbClr val="783D01"/>
                </a:solidFill>
              </a:rPr>
              <a:t>Answer the same questions </a:t>
            </a:r>
            <a:br>
              <a:rPr lang="en-US" b="1" dirty="0" smtClean="0">
                <a:solidFill>
                  <a:srgbClr val="783D01"/>
                </a:solidFill>
              </a:rPr>
            </a:br>
            <a:r>
              <a:rPr lang="en-US" b="1" dirty="0" smtClean="0">
                <a:solidFill>
                  <a:srgbClr val="783D01"/>
                </a:solidFill>
              </a:rPr>
              <a:t>    based on your experience.</a:t>
            </a:r>
          </a:p>
          <a:p>
            <a:pPr>
              <a:buClr>
                <a:srgbClr val="8A181B"/>
              </a:buClr>
            </a:pPr>
            <a:endParaRPr lang="en-US" dirty="0" smtClean="0">
              <a:solidFill>
                <a:srgbClr val="783D01"/>
              </a:solidFill>
            </a:endParaRPr>
          </a:p>
          <a:p>
            <a:pPr>
              <a:buClr>
                <a:srgbClr val="8A181B"/>
              </a:buClr>
              <a:buFont typeface="Wingdings" pitchFamily="2" charset="2"/>
              <a:buChar char="Ø"/>
            </a:pPr>
            <a:r>
              <a:rPr lang="en-US" dirty="0" smtClean="0">
                <a:solidFill>
                  <a:srgbClr val="783D01"/>
                </a:solidFill>
              </a:rPr>
              <a:t> What are the differences?</a:t>
            </a:r>
          </a:p>
          <a:p>
            <a:pPr>
              <a:buClr>
                <a:srgbClr val="8A181B"/>
              </a:buClr>
              <a:buFont typeface="Wingdings" pitchFamily="2" charset="2"/>
              <a:buChar char="Ø"/>
            </a:pPr>
            <a:r>
              <a:rPr lang="en-US" dirty="0" smtClean="0">
                <a:solidFill>
                  <a:srgbClr val="783D01"/>
                </a:solidFill>
              </a:rPr>
              <a:t> What are the similarities?</a:t>
            </a:r>
          </a:p>
          <a:p>
            <a:pPr>
              <a:buClr>
                <a:srgbClr val="8A181B"/>
              </a:buClr>
              <a:buFont typeface="Wingdings" pitchFamily="2" charset="2"/>
              <a:buChar char="Ø"/>
            </a:pPr>
            <a:r>
              <a:rPr lang="en-US" dirty="0" smtClean="0">
                <a:solidFill>
                  <a:srgbClr val="783D01"/>
                </a:solidFill>
              </a:rPr>
              <a:t> What has changed?</a:t>
            </a:r>
          </a:p>
          <a:p>
            <a:pPr>
              <a:buClr>
                <a:srgbClr val="8A181B"/>
              </a:buClr>
              <a:buFont typeface="Wingdings" pitchFamily="2" charset="2"/>
              <a:buChar char="Ø"/>
            </a:pPr>
            <a:r>
              <a:rPr lang="en-US" dirty="0" smtClean="0">
                <a:solidFill>
                  <a:srgbClr val="783D01"/>
                </a:solidFill>
              </a:rPr>
              <a:t> What has not changed?</a:t>
            </a:r>
          </a:p>
          <a:p>
            <a:pPr>
              <a:buClr>
                <a:srgbClr val="8A181B"/>
              </a:buClr>
              <a:buFont typeface="Wingdings" pitchFamily="2" charset="2"/>
              <a:buChar char="Ø"/>
            </a:pPr>
            <a:r>
              <a:rPr lang="en-US" dirty="0" smtClean="0">
                <a:solidFill>
                  <a:srgbClr val="783D01"/>
                </a:solidFill>
              </a:rPr>
              <a:t> What are the consequences?         </a:t>
            </a:r>
          </a:p>
        </p:txBody>
      </p:sp>
      <p:grpSp>
        <p:nvGrpSpPr>
          <p:cNvPr id="11" name="Group 10"/>
          <p:cNvGrpSpPr/>
          <p:nvPr/>
        </p:nvGrpSpPr>
        <p:grpSpPr>
          <a:xfrm>
            <a:off x="4261104" y="18108"/>
            <a:ext cx="621792" cy="621792"/>
            <a:chOff x="4529500" y="145944"/>
            <a:chExt cx="621792" cy="621792"/>
          </a:xfrm>
        </p:grpSpPr>
        <p:sp>
          <p:nvSpPr>
            <p:cNvPr id="14" name="Oval 13"/>
            <p:cNvSpPr>
              <a:spLocks noChangeAspect="1"/>
            </p:cNvSpPr>
            <p:nvPr/>
          </p:nvSpPr>
          <p:spPr>
            <a:xfrm>
              <a:off x="4529500" y="145944"/>
              <a:ext cx="621792" cy="621792"/>
            </a:xfrm>
            <a:prstGeom prst="ellipse">
              <a:avLst/>
            </a:prstGeom>
            <a:solidFill>
              <a:srgbClr val="F2F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tif"/>
            <p:cNvPicPr>
              <a:picLocks noChangeAspect="1"/>
            </p:cNvPicPr>
            <p:nvPr/>
          </p:nvPicPr>
          <p:blipFill>
            <a:blip r:embed="rId5"/>
            <a:stretch>
              <a:fillRect/>
            </a:stretch>
          </p:blipFill>
          <p:spPr>
            <a:xfrm>
              <a:off x="4529500" y="145944"/>
              <a:ext cx="621792" cy="621792"/>
            </a:xfrm>
            <a:prstGeom prst="rect">
              <a:avLst/>
            </a:prstGeom>
          </p:spPr>
        </p:pic>
      </p:gr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 name="Picture 4" descr="parchment.jpg"/>
          <p:cNvPicPr>
            <a:picLocks noChangeAspect="1"/>
          </p:cNvPicPr>
          <p:nvPr/>
        </p:nvPicPr>
        <p:blipFill>
          <a:blip r:embed="rId3"/>
          <a:stretch>
            <a:fillRect/>
          </a:stretch>
        </p:blipFill>
        <p:spPr>
          <a:xfrm>
            <a:off x="2586" y="0"/>
            <a:ext cx="9144000" cy="6858000"/>
          </a:xfrm>
          <a:prstGeom prst="rect">
            <a:avLst/>
          </a:prstGeom>
        </p:spPr>
      </p:pic>
      <p:pic>
        <p:nvPicPr>
          <p:cNvPr id="6" name="Picture 5" descr="African pattern 1.jpg"/>
          <p:cNvPicPr>
            <a:picLocks noChangeAspect="1"/>
          </p:cNvPicPr>
          <p:nvPr/>
        </p:nvPicPr>
        <p:blipFill>
          <a:blip r:embed="rId4"/>
          <a:stretch>
            <a:fillRect/>
          </a:stretch>
        </p:blipFill>
        <p:spPr>
          <a:xfrm>
            <a:off x="2586" y="0"/>
            <a:ext cx="9144000" cy="649224"/>
          </a:xfrm>
          <a:prstGeom prst="rect">
            <a:avLst/>
          </a:prstGeom>
        </p:spPr>
      </p:pic>
      <p:sp>
        <p:nvSpPr>
          <p:cNvPr id="12" name="Shape 122"/>
          <p:cNvSpPr txBox="1"/>
          <p:nvPr/>
        </p:nvSpPr>
        <p:spPr>
          <a:xfrm>
            <a:off x="1354806" y="1230745"/>
            <a:ext cx="2349184" cy="457200"/>
          </a:xfrm>
          <a:prstGeom prst="rect">
            <a:avLst/>
          </a:prstGeom>
          <a:noFill/>
        </p:spPr>
        <p:txBody>
          <a:bodyPr lIns="91425" tIns="91425" rIns="91425" bIns="91425" anchor="t" anchorCtr="0">
            <a:noAutofit/>
          </a:bodyPr>
          <a:lstStyle/>
          <a:p>
            <a:pPr algn="ctr">
              <a:buNone/>
            </a:pPr>
            <a:r>
              <a:rPr lang="en-US" sz="2400" b="1" dirty="0" smtClean="0">
                <a:solidFill>
                  <a:srgbClr val="783D01"/>
                </a:solidFill>
              </a:rPr>
              <a:t>Good Nutrition</a:t>
            </a:r>
            <a:endParaRPr lang="en-US" sz="2400" b="1" dirty="0">
              <a:solidFill>
                <a:srgbClr val="783D01"/>
              </a:solidFill>
            </a:endParaRPr>
          </a:p>
        </p:txBody>
      </p:sp>
      <p:sp>
        <p:nvSpPr>
          <p:cNvPr id="13" name="Shape 123"/>
          <p:cNvSpPr txBox="1"/>
          <p:nvPr/>
        </p:nvSpPr>
        <p:spPr>
          <a:xfrm>
            <a:off x="5236650" y="1230745"/>
            <a:ext cx="2796196" cy="457200"/>
          </a:xfrm>
          <a:prstGeom prst="rect">
            <a:avLst/>
          </a:prstGeom>
          <a:noFill/>
        </p:spPr>
        <p:txBody>
          <a:bodyPr lIns="91425" tIns="91425" rIns="91425" bIns="91425" anchor="t" anchorCtr="0">
            <a:noAutofit/>
          </a:bodyPr>
          <a:lstStyle/>
          <a:p>
            <a:pPr algn="ctr">
              <a:buNone/>
            </a:pPr>
            <a:r>
              <a:rPr lang="en-US" sz="2400" b="1" dirty="0" smtClean="0">
                <a:solidFill>
                  <a:srgbClr val="783D01"/>
                </a:solidFill>
              </a:rPr>
              <a:t>Tooth Brushing </a:t>
            </a:r>
            <a:endParaRPr lang="en-US" sz="2400" b="1" dirty="0">
              <a:solidFill>
                <a:srgbClr val="783D01"/>
              </a:solidFill>
            </a:endParaRPr>
          </a:p>
        </p:txBody>
      </p:sp>
      <p:sp>
        <p:nvSpPr>
          <p:cNvPr id="15" name="Shape 125"/>
          <p:cNvSpPr txBox="1"/>
          <p:nvPr/>
        </p:nvSpPr>
        <p:spPr>
          <a:xfrm>
            <a:off x="2897935" y="4058921"/>
            <a:ext cx="3353302" cy="457200"/>
          </a:xfrm>
          <a:prstGeom prst="rect">
            <a:avLst/>
          </a:prstGeom>
          <a:noFill/>
        </p:spPr>
        <p:txBody>
          <a:bodyPr lIns="91425" tIns="91425" rIns="91425" bIns="91425" anchor="t" anchorCtr="0">
            <a:noAutofit/>
          </a:bodyPr>
          <a:lstStyle/>
          <a:p>
            <a:pPr algn="ctr">
              <a:buNone/>
            </a:pPr>
            <a:r>
              <a:rPr lang="en-US" sz="2400" b="1" dirty="0" smtClean="0">
                <a:solidFill>
                  <a:srgbClr val="783D01"/>
                </a:solidFill>
              </a:rPr>
              <a:t>Dental Treatment</a:t>
            </a:r>
            <a:endParaRPr lang="en-US" sz="2400" b="1" dirty="0">
              <a:solidFill>
                <a:srgbClr val="783D01"/>
              </a:solidFill>
            </a:endParaRPr>
          </a:p>
        </p:txBody>
      </p:sp>
      <p:sp>
        <p:nvSpPr>
          <p:cNvPr id="18" name="TextBox 17"/>
          <p:cNvSpPr txBox="1"/>
          <p:nvPr/>
        </p:nvSpPr>
        <p:spPr>
          <a:xfrm>
            <a:off x="1840504" y="701855"/>
            <a:ext cx="5468164" cy="461665"/>
          </a:xfrm>
          <a:prstGeom prst="rect">
            <a:avLst/>
          </a:prstGeom>
          <a:noFill/>
        </p:spPr>
        <p:txBody>
          <a:bodyPr wrap="none" rtlCol="0">
            <a:spAutoFit/>
          </a:bodyPr>
          <a:lstStyle/>
          <a:p>
            <a:r>
              <a:rPr lang="en-US" sz="2400" b="1" dirty="0" smtClean="0">
                <a:solidFill>
                  <a:srgbClr val="8A181B"/>
                </a:solidFill>
              </a:rPr>
              <a:t>YOU CAN PREVENT TOOTH DECAY</a:t>
            </a:r>
            <a:endParaRPr lang="en-US" sz="2400" b="1" dirty="0">
              <a:solidFill>
                <a:srgbClr val="8A181B"/>
              </a:solidFill>
            </a:endParaRPr>
          </a:p>
        </p:txBody>
      </p:sp>
      <p:pic>
        <p:nvPicPr>
          <p:cNvPr id="20" name="Picture 19" descr="caries 4.png"/>
          <p:cNvPicPr>
            <a:picLocks noChangeAspect="1"/>
          </p:cNvPicPr>
          <p:nvPr/>
        </p:nvPicPr>
        <p:blipFill>
          <a:blip r:embed="rId5"/>
          <a:stretch>
            <a:fillRect/>
          </a:stretch>
        </p:blipFill>
        <p:spPr>
          <a:xfrm>
            <a:off x="3108001" y="4516121"/>
            <a:ext cx="2933171" cy="2000504"/>
          </a:xfrm>
          <a:prstGeom prst="rect">
            <a:avLst/>
          </a:prstGeom>
          <a:ln w="19050">
            <a:solidFill>
              <a:srgbClr val="783D01"/>
            </a:solidFill>
          </a:ln>
        </p:spPr>
      </p:pic>
      <p:pic>
        <p:nvPicPr>
          <p:cNvPr id="3074" name="Picture 2" descr="http://assets.coca-colacompany.com/83/a9/89f0cc3f466cb8278b2da6f051f3/asukawaw-brushing-teeth-little-boy-604.jpg">
            <a:hlinkClick r:id="rId6"/>
          </p:cNvPr>
          <p:cNvPicPr>
            <a:picLocks noChangeAspect="1" noChangeArrowheads="1"/>
          </p:cNvPicPr>
          <p:nvPr/>
        </p:nvPicPr>
        <p:blipFill>
          <a:blip r:embed="rId7"/>
          <a:srcRect l="26442" r="14435" b="16399"/>
          <a:stretch>
            <a:fillRect/>
          </a:stretch>
        </p:blipFill>
        <p:spPr bwMode="auto">
          <a:xfrm>
            <a:off x="5475735" y="1772921"/>
            <a:ext cx="2318026" cy="1828800"/>
          </a:xfrm>
          <a:prstGeom prst="rect">
            <a:avLst/>
          </a:prstGeom>
          <a:noFill/>
          <a:ln w="19050">
            <a:solidFill>
              <a:srgbClr val="783D01"/>
            </a:solidFill>
          </a:ln>
        </p:spPr>
      </p:pic>
      <p:sp>
        <p:nvSpPr>
          <p:cNvPr id="14" name="Shape 124"/>
          <p:cNvSpPr/>
          <p:nvPr/>
        </p:nvSpPr>
        <p:spPr>
          <a:xfrm>
            <a:off x="1915704" y="1772921"/>
            <a:ext cx="2400888" cy="1828800"/>
          </a:xfrm>
          <a:prstGeom prst="rect">
            <a:avLst/>
          </a:prstGeom>
          <a:blipFill>
            <a:blip r:embed="rId8"/>
            <a:stretch>
              <a:fillRect/>
            </a:stretch>
          </a:blipFill>
          <a:ln w="19050">
            <a:solidFill>
              <a:srgbClr val="783D01"/>
            </a:solidFill>
          </a:ln>
        </p:spPr>
      </p:sp>
      <p:pic>
        <p:nvPicPr>
          <p:cNvPr id="3076" name="Picture 4" descr="http://africanspotlight.com/wp-content/uploads/2012/07/breastfeding-222x300.jpg">
            <a:hlinkClick r:id="rId9"/>
          </p:cNvPr>
          <p:cNvPicPr>
            <a:picLocks noChangeAspect="1" noChangeArrowheads="1"/>
          </p:cNvPicPr>
          <p:nvPr/>
        </p:nvPicPr>
        <p:blipFill>
          <a:blip r:embed="rId10"/>
          <a:srcRect l="11121" t="11329" r="25311" b="7746"/>
          <a:stretch>
            <a:fillRect/>
          </a:stretch>
        </p:blipFill>
        <p:spPr bwMode="auto">
          <a:xfrm>
            <a:off x="742204" y="1772921"/>
            <a:ext cx="1063050" cy="1828800"/>
          </a:xfrm>
          <a:prstGeom prst="rect">
            <a:avLst/>
          </a:prstGeom>
          <a:noFill/>
          <a:ln w="19050">
            <a:solidFill>
              <a:srgbClr val="783D01"/>
            </a:solidFill>
          </a:ln>
        </p:spPr>
      </p:pic>
      <p:grpSp>
        <p:nvGrpSpPr>
          <p:cNvPr id="24" name="Group 23"/>
          <p:cNvGrpSpPr/>
          <p:nvPr/>
        </p:nvGrpSpPr>
        <p:grpSpPr>
          <a:xfrm>
            <a:off x="4261104" y="18108"/>
            <a:ext cx="621792" cy="621792"/>
            <a:chOff x="4529500" y="145944"/>
            <a:chExt cx="621792" cy="621792"/>
          </a:xfrm>
        </p:grpSpPr>
        <p:sp>
          <p:nvSpPr>
            <p:cNvPr id="27" name="Oval 26"/>
            <p:cNvSpPr>
              <a:spLocks noChangeAspect="1"/>
            </p:cNvSpPr>
            <p:nvPr/>
          </p:nvSpPr>
          <p:spPr>
            <a:xfrm>
              <a:off x="4529500" y="145944"/>
              <a:ext cx="621792" cy="621792"/>
            </a:xfrm>
            <a:prstGeom prst="ellipse">
              <a:avLst/>
            </a:prstGeom>
            <a:solidFill>
              <a:srgbClr val="F2F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logo.tif"/>
            <p:cNvPicPr>
              <a:picLocks noChangeAspect="1"/>
            </p:cNvPicPr>
            <p:nvPr/>
          </p:nvPicPr>
          <p:blipFill>
            <a:blip r:embed="rId11"/>
            <a:stretch>
              <a:fillRect/>
            </a:stretch>
          </p:blipFill>
          <p:spPr>
            <a:xfrm>
              <a:off x="4529500" y="145944"/>
              <a:ext cx="621792" cy="621792"/>
            </a:xfrm>
            <a:prstGeom prst="rect">
              <a:avLst/>
            </a:prstGeom>
          </p:spPr>
        </p:pic>
      </p:gr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4368</TotalTime>
  <Words>1860</Words>
  <Application>Microsoft Office PowerPoint</Application>
  <PresentationFormat>On-screen Show (4:3)</PresentationFormat>
  <Paragraphs>173</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Happy Children</dc:title>
  <dc:creator>Dr. Karen SOKAL-GUTIERREZ, MD</dc:creator>
  <cp:lastModifiedBy>Pat Sagan</cp:lastModifiedBy>
  <cp:revision>80</cp:revision>
  <dcterms:modified xsi:type="dcterms:W3CDTF">2013-07-12T20:23:22Z</dcterms:modified>
</cp:coreProperties>
</file>